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6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1"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14" r:id="rId47"/>
    <p:sldId id="303" r:id="rId48"/>
    <p:sldId id="304" r:id="rId49"/>
    <p:sldId id="305" r:id="rId50"/>
    <p:sldId id="316" r:id="rId51"/>
    <p:sldId id="315" r:id="rId52"/>
    <p:sldId id="306" r:id="rId53"/>
    <p:sldId id="317" r:id="rId54"/>
    <p:sldId id="307" r:id="rId55"/>
    <p:sldId id="318" r:id="rId56"/>
    <p:sldId id="308" r:id="rId57"/>
    <p:sldId id="309" r:id="rId58"/>
    <p:sldId id="310" r:id="rId59"/>
    <p:sldId id="311" r:id="rId60"/>
    <p:sldId id="312" r:id="rId61"/>
    <p:sldId id="270" r:id="rId62"/>
    <p:sldId id="319" r:id="rId63"/>
    <p:sldId id="320" r:id="rId64"/>
    <p:sldId id="273" r:id="rId65"/>
  </p:sldIdLst>
  <p:sldSz cx="9144000" cy="5143500" type="screen16x9"/>
  <p:notesSz cx="6858000" cy="9144000"/>
  <p:embeddedFontLst>
    <p:embeddedFont>
      <p:font typeface="Arvo" panose="020B0604020202020204" charset="0"/>
      <p:regular r:id="rId67"/>
      <p:bold r:id="rId68"/>
      <p:italic r:id="rId69"/>
      <p:boldItalic r:id="rId70"/>
    </p:embeddedFont>
    <p:embeddedFont>
      <p:font typeface="Berlin Sans FB Demi" panose="020E0802020502020306" pitchFamily="34" charset="0"/>
      <p:bold r:id="rId71"/>
    </p:embeddedFont>
    <p:embeddedFont>
      <p:font typeface="Overlock" panose="020B0604020202020204" charset="0"/>
      <p:regular r:id="rId72"/>
      <p:bold r:id="rId73"/>
      <p:italic r:id="rId74"/>
      <p:boldItalic r:id="rId75"/>
    </p:embeddedFont>
    <p:embeddedFont>
      <p:font typeface="Roboto Condensed" panose="02000000000000000000" pitchFamily="2" charset="0"/>
      <p:regular r:id="rId76"/>
      <p:bold r:id="rId77"/>
      <p:italic r:id="rId78"/>
      <p:boldItalic r:id="rId79"/>
    </p:embeddedFont>
    <p:embeddedFont>
      <p:font typeface="Roboto Condensed Light" panose="020000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cción predeterminada" id="{2F807A9E-1046-4A4D-A317-BAEE9BAFE56E}">
          <p14:sldIdLst>
            <p14:sldId id="256"/>
            <p14:sldId id="257"/>
            <p14:sldId id="258"/>
            <p14:sldId id="259"/>
            <p14:sldId id="260"/>
            <p14:sldId id="261"/>
            <p14:sldId id="262"/>
            <p14:sldId id="263"/>
            <p14:sldId id="264"/>
            <p14:sldId id="265"/>
            <p14:sldId id="266"/>
            <p14:sldId id="267"/>
            <p14:sldId id="268"/>
            <p14:sldId id="269"/>
          </p14:sldIdLst>
        </p14:section>
        <p14:section name="Home" id="{3AF9B244-4207-4D60-BCD6-B4435918AC0E}">
          <p14:sldIdLst>
            <p14:sldId id="272"/>
          </p14:sldIdLst>
        </p14:section>
        <p14:section name="Home" id="{E1ADF9E0-A1C8-466D-A15F-CD3A0EB6A071}">
          <p14:sldIdLst>
            <p14:sldId id="271"/>
          </p14:sldIdLst>
        </p14:section>
        <p14:section name="uml" id="{281E9307-8D42-43AF-A213-97799DF287CC}">
          <p14:sldIdLst>
            <p14:sldId id="274"/>
            <p14:sldId id="275"/>
          </p14:sldIdLst>
        </p14:section>
        <p14:section name="php" id="{38A61919-BEB0-4E07-84B9-E4F2597D3D0D}">
          <p14:sldIdLst>
            <p14:sldId id="276"/>
            <p14:sldId id="277"/>
          </p14:sldIdLst>
        </p14:section>
        <p14:section name="sql" id="{C55739C6-BC44-4A6A-ABA9-78F05DD96205}">
          <p14:sldIdLst>
            <p14:sldId id="278"/>
            <p14:sldId id="279"/>
          </p14:sldIdLst>
        </p14:section>
        <p14:section name="dart" id="{6445CA95-4FD7-43FE-B055-95E55EF01B79}">
          <p14:sldIdLst>
            <p14:sldId id="280"/>
            <p14:sldId id="281"/>
          </p14:sldIdLst>
        </p14:section>
        <p14:section name="flutter" id="{D23EE43A-E77C-4CC0-922F-05B42CFFA01F}">
          <p14:sldIdLst>
            <p14:sldId id="282"/>
            <p14:sldId id="283"/>
          </p14:sldIdLst>
        </p14:section>
        <p14:section name="aplicacion" id="{F9F9B86A-216D-4C6C-AF68-8792C37C4055}">
          <p14:sldIdLst>
            <p14:sldId id="284"/>
            <p14:sldId id="285"/>
          </p14:sldIdLst>
        </p14:section>
        <p14:section name="recepcion" id="{D00DF83C-BD29-4DBC-994B-BAF25F526252}">
          <p14:sldIdLst>
            <p14:sldId id="286"/>
            <p14:sldId id="287"/>
          </p14:sldIdLst>
        </p14:section>
        <p14:section name="derivacion" id="{17DE9C8E-7C93-488B-AF31-AC53D6CA124E}">
          <p14:sldIdLst>
            <p14:sldId id="288"/>
            <p14:sldId id="289"/>
          </p14:sldIdLst>
        </p14:section>
        <p14:section name="translocacion" id="{E067D4B4-04A4-4E7A-BE10-E76F1FE3775F}">
          <p14:sldIdLst>
            <p14:sldId id="290"/>
            <p14:sldId id="291"/>
          </p14:sldIdLst>
        </p14:section>
        <p14:section name="seguimiento clinico" id="{7EF725DF-D7A1-444B-A918-2E802E8223B8}">
          <p14:sldIdLst>
            <p14:sldId id="292"/>
            <p14:sldId id="293"/>
          </p14:sldIdLst>
        </p14:section>
        <p14:section name="refugio" id="{479CD2AC-3DDA-43FA-8FF5-6331FB493982}">
          <p14:sldIdLst>
            <p14:sldId id="294"/>
            <p14:sldId id="295"/>
          </p14:sldIdLst>
        </p14:section>
        <p14:section name="animales silvestres" id="{FF3EE6D7-AAE7-4540-AAFE-1386D27CE311}">
          <p14:sldIdLst>
            <p14:sldId id="296"/>
            <p14:sldId id="297"/>
          </p14:sldIdLst>
        </p14:section>
        <p14:section name="CapituloIII" id="{5582FC42-8571-45D1-B186-08BBE745F1FA}">
          <p14:sldIdLst>
            <p14:sldId id="298"/>
            <p14:sldId id="299"/>
            <p14:sldId id="300"/>
            <p14:sldId id="301"/>
            <p14:sldId id="302"/>
            <p14:sldId id="314"/>
            <p14:sldId id="303"/>
            <p14:sldId id="304"/>
            <p14:sldId id="305"/>
            <p14:sldId id="316"/>
            <p14:sldId id="315"/>
            <p14:sldId id="306"/>
            <p14:sldId id="317"/>
            <p14:sldId id="307"/>
            <p14:sldId id="318"/>
            <p14:sldId id="308"/>
            <p14:sldId id="309"/>
            <p14:sldId id="310"/>
            <p14:sldId id="311"/>
            <p14:sldId id="312"/>
            <p14:sldId id="270"/>
            <p14:sldId id="319"/>
            <p14:sldId id="320"/>
          </p14:sldIdLst>
        </p14:section>
        <p14:section name="fin" id="{573FBC04-688D-4E67-973D-9B9BD044FBD6}">
          <p14:sldIdLst>
            <p14:sldId id="273"/>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4" roundtripDataSignature="AMtx7mi/JBgTtfC9iE9kD2IxTY+QAuqSi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Estilo cl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17292A2E-F333-43FB-9621-5CBBE7FDCDCB}" styleName="Estilo claro 2 - Acento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9CF1AB2-1976-4502-BF36-3FF5EA218861}" styleName="Estilo medio 4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8A107856-5554-42FB-B03E-39F5DBC370BA}" styleName="Estilo medio 4 - Énfasis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C4B1156A-380E-4F78-BDF5-A606A8083BF9}" styleName="Estilo medio 4 - Énfasis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2838BEF-8BB2-4498-84A7-C5851F593DF1}" styleName="Estilo medio 4 - Énfasis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E25E649-3F16-4E02-A733-19D2CDBF48F0}" styleName="Estilo medio 3 - Énfasis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Estilo medio 3 - Énfasis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Estilo medio 3 - Énfasis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65" autoAdjust="0"/>
    <p:restoredTop sz="94660"/>
  </p:normalViewPr>
  <p:slideViewPr>
    <p:cSldViewPr snapToGrid="0">
      <p:cViewPr varScale="1">
        <p:scale>
          <a:sx n="138" d="100"/>
          <a:sy n="138" d="100"/>
        </p:scale>
        <p:origin x="120" y="19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84" Type="http://customschemas.google.com/relationships/presentationmetadata" Target="meta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8.fntdata"/><Relationship Id="rId79" Type="http://schemas.openxmlformats.org/officeDocument/2006/relationships/font" Target="fonts/font13.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77" Type="http://schemas.openxmlformats.org/officeDocument/2006/relationships/font" Target="fonts/font11.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6.fntdata"/><Relationship Id="rId80" Type="http://schemas.openxmlformats.org/officeDocument/2006/relationships/font" Target="fonts/font14.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font" Target="fonts/font9.fntdata"/><Relationship Id="rId83" Type="http://schemas.openxmlformats.org/officeDocument/2006/relationships/font" Target="fonts/font17.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7.fntdata"/><Relationship Id="rId78" Type="http://schemas.openxmlformats.org/officeDocument/2006/relationships/font" Target="fonts/font12.fntdata"/><Relationship Id="rId81" Type="http://schemas.openxmlformats.org/officeDocument/2006/relationships/font" Target="fonts/font15.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0.fntdata"/><Relationship Id="rId7" Type="http://schemas.openxmlformats.org/officeDocument/2006/relationships/slide" Target="slides/slide6.xml"/><Relationship Id="rId71" Type="http://schemas.openxmlformats.org/officeDocument/2006/relationships/font" Target="fonts/font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notesMaster" Target="notesMasters/notesMaster1.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1pPr>
            <a:lvl2pPr marL="914400" marR="0" lvl="1"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2pPr>
            <a:lvl3pPr marL="1371600" marR="0" lvl="2"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3pPr>
            <a:lvl4pPr marL="1828800" marR="0" lvl="3"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4pPr>
            <a:lvl5pPr marL="2286000" marR="0" lvl="4"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5pPr>
            <a:lvl6pPr marL="2743200" marR="0" lvl="5"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6pPr>
            <a:lvl7pPr marL="3200400" marR="0" lvl="6"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7pPr>
            <a:lvl8pPr marL="3657600" marR="0" lvl="7"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8pPr>
            <a:lvl9pPr marL="4114800" marR="0" lvl="8" indent="-317500" algn="l" rtl="0">
              <a:lnSpc>
                <a:spcPct val="100000"/>
              </a:lnSpc>
              <a:spcBef>
                <a:spcPts val="0"/>
              </a:spcBef>
              <a:spcAft>
                <a:spcPts val="0"/>
              </a:spcAft>
              <a:buClr>
                <a:schemeClr val="dk1"/>
              </a:buClr>
              <a:buSzPts val="1400"/>
              <a:buFont typeface="Arial"/>
              <a:buChar char="■"/>
              <a:defRPr sz="1100" b="0" i="0" u="none" strike="noStrike" cap="none">
                <a:solidFill>
                  <a:schemeClr val="dk1"/>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0" name="Google Shape;280;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0" name="Google Shape;330;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8" name="Google Shape;358;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6" name="Google Shape;386;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8"/>
        <p:cNvGrpSpPr/>
        <p:nvPr/>
      </p:nvGrpSpPr>
      <p:grpSpPr>
        <a:xfrm>
          <a:off x="0" y="0"/>
          <a:ext cx="0" cy="0"/>
          <a:chOff x="0" y="0"/>
          <a:chExt cx="0" cy="0"/>
        </a:xfrm>
      </p:grpSpPr>
      <p:sp>
        <p:nvSpPr>
          <p:cNvPr id="469" name="Google Shape;46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0" name="Google Shape;47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07" name="Google Shape;507;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14" name="Google Shape;514;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2" name="Google Shape;7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p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0" name="Google Shape;530;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p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39" name="Google Shape;539;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6" name="Google Shape;546;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55" name="Google Shape;555;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62" name="Google Shape;562;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p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1" name="Google Shape;571;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p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78" name="Google Shape;578;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87" name="Google Shape;587;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p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94" name="Google Shape;594;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p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04" name="Google Shape;604;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p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11" name="Google Shape;611;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0" name="Google Shape;620;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p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8" name="Google Shape;628;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p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8" name="Google Shape;638;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p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46" name="Google Shape;646;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56" name="Google Shape;656;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p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63" name="Google Shape;663;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p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2" name="Google Shape;672;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79" name="Google Shape;679;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8" name="Google Shape;688;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
        <p:nvSpPr>
          <p:cNvPr id="117" name="Google Shape;11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5" name="Google Shape;695;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0" name="Google Shape;410;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8" name="Google Shape;498;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 name="Google Shape;143;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8" name="Google Shape;228;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400"/>
              <a:buFont typeface="Arial"/>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11"/>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11" name="Google Shape;11;p11"/>
          <p:cNvGrpSpPr/>
          <p:nvPr/>
        </p:nvGrpSpPr>
        <p:grpSpPr>
          <a:xfrm>
            <a:off x="0" y="-7088"/>
            <a:ext cx="8661398" cy="5150588"/>
            <a:chOff x="0" y="-7088"/>
            <a:chExt cx="8661398" cy="5150588"/>
          </a:xfrm>
        </p:grpSpPr>
        <p:sp>
          <p:nvSpPr>
            <p:cNvPr id="12" name="Google Shape;12;p11"/>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11"/>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4" name="Google Shape;14;p11"/>
          <p:cNvGrpSpPr/>
          <p:nvPr/>
        </p:nvGrpSpPr>
        <p:grpSpPr>
          <a:xfrm rot="10800000" flipH="1">
            <a:off x="1" y="1090763"/>
            <a:ext cx="8847502" cy="2961975"/>
            <a:chOff x="-8178042" y="-4493254"/>
            <a:chExt cx="19483597" cy="6522736"/>
          </a:xfrm>
        </p:grpSpPr>
        <p:sp>
          <p:nvSpPr>
            <p:cNvPr id="15" name="Google Shape;15;p11"/>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16" name="Google Shape;16;p11"/>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17" name="Google Shape;17;p11"/>
          <p:cNvGrpSpPr/>
          <p:nvPr/>
        </p:nvGrpSpPr>
        <p:grpSpPr>
          <a:xfrm>
            <a:off x="3677236" y="4278349"/>
            <a:ext cx="5480828" cy="432996"/>
            <a:chOff x="5582265" y="4646738"/>
            <a:chExt cx="5480828" cy="432996"/>
          </a:xfrm>
        </p:grpSpPr>
        <p:sp>
          <p:nvSpPr>
            <p:cNvPr id="18" name="Google Shape;18;p11"/>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 name="Google Shape;19;p11"/>
            <p:cNvGrpSpPr/>
            <p:nvPr/>
          </p:nvGrpSpPr>
          <p:grpSpPr>
            <a:xfrm flipH="1">
              <a:off x="5585232" y="4646738"/>
              <a:ext cx="5477861" cy="304551"/>
              <a:chOff x="-24158748" y="330075"/>
              <a:chExt cx="30568423" cy="1699506"/>
            </a:xfrm>
          </p:grpSpPr>
          <p:sp>
            <p:nvSpPr>
              <p:cNvPr id="20" name="Google Shape;20;p11"/>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 name="Google Shape;21;p11"/>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22" name="Google Shape;22;p11"/>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3"/>
        <p:cNvGrpSpPr/>
        <p:nvPr/>
      </p:nvGrpSpPr>
      <p:grpSpPr>
        <a:xfrm>
          <a:off x="0" y="0"/>
          <a:ext cx="0" cy="0"/>
          <a:chOff x="0" y="0"/>
          <a:chExt cx="0" cy="0"/>
        </a:xfrm>
      </p:grpSpPr>
      <p:grpSp>
        <p:nvGrpSpPr>
          <p:cNvPr id="24" name="Google Shape;24;p12"/>
          <p:cNvGrpSpPr/>
          <p:nvPr/>
        </p:nvGrpSpPr>
        <p:grpSpPr>
          <a:xfrm>
            <a:off x="-4" y="40"/>
            <a:ext cx="7072430" cy="1327315"/>
            <a:chOff x="-4" y="40"/>
            <a:chExt cx="7072430" cy="1327315"/>
          </a:xfrm>
        </p:grpSpPr>
        <p:sp>
          <p:nvSpPr>
            <p:cNvPr id="25" name="Google Shape;25;p12"/>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nvGrpSpPr>
            <p:cNvPr id="26" name="Google Shape;26;p12"/>
            <p:cNvGrpSpPr/>
            <p:nvPr/>
          </p:nvGrpSpPr>
          <p:grpSpPr>
            <a:xfrm rot="10800000" flipH="1">
              <a:off x="3" y="40"/>
              <a:ext cx="6756168" cy="1327315"/>
              <a:chOff x="-2168138" y="330075"/>
              <a:chExt cx="8650663" cy="1699506"/>
            </a:xfrm>
          </p:grpSpPr>
          <p:sp>
            <p:nvSpPr>
              <p:cNvPr id="27" name="Google Shape;27;p12"/>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28" name="Google Shape;28;p12"/>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nvGrpSpPr>
            <p:cNvPr id="29" name="Google Shape;29;p12"/>
            <p:cNvGrpSpPr/>
            <p:nvPr/>
          </p:nvGrpSpPr>
          <p:grpSpPr>
            <a:xfrm rot="10800000" flipH="1">
              <a:off x="-4" y="381007"/>
              <a:ext cx="7072430" cy="771744"/>
              <a:chOff x="-9092084" y="330075"/>
              <a:chExt cx="15574609" cy="1699501"/>
            </a:xfrm>
          </p:grpSpPr>
          <p:sp>
            <p:nvSpPr>
              <p:cNvPr id="30" name="Google Shape;30;p12"/>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sp>
            <p:nvSpPr>
              <p:cNvPr id="31" name="Google Shape;31;p12"/>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vo"/>
                  <a:ea typeface="Arvo"/>
                  <a:cs typeface="Arvo"/>
                  <a:sym typeface="Arvo"/>
                </a:endParaRPr>
              </a:p>
            </p:txBody>
          </p:sp>
        </p:grpSp>
      </p:grpSp>
      <p:grpSp>
        <p:nvGrpSpPr>
          <p:cNvPr id="32" name="Google Shape;32;p12"/>
          <p:cNvGrpSpPr/>
          <p:nvPr/>
        </p:nvGrpSpPr>
        <p:grpSpPr>
          <a:xfrm>
            <a:off x="6946842" y="4472723"/>
            <a:ext cx="2202830" cy="670795"/>
            <a:chOff x="5575242" y="4472723"/>
            <a:chExt cx="2202830" cy="670795"/>
          </a:xfrm>
        </p:grpSpPr>
        <p:sp>
          <p:nvSpPr>
            <p:cNvPr id="33" name="Google Shape;33;p12"/>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34" name="Google Shape;34;p12"/>
            <p:cNvGrpSpPr/>
            <p:nvPr/>
          </p:nvGrpSpPr>
          <p:grpSpPr>
            <a:xfrm flipH="1">
              <a:off x="5734850" y="4472723"/>
              <a:ext cx="2040837" cy="670795"/>
              <a:chOff x="1297954" y="330075"/>
              <a:chExt cx="5169293" cy="1699506"/>
            </a:xfrm>
          </p:grpSpPr>
          <p:sp>
            <p:nvSpPr>
              <p:cNvPr id="35" name="Google Shape;35;p12"/>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12"/>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37" name="Google Shape;37;p12"/>
            <p:cNvGrpSpPr/>
            <p:nvPr/>
          </p:nvGrpSpPr>
          <p:grpSpPr>
            <a:xfrm flipH="1">
              <a:off x="5578209" y="4646738"/>
              <a:ext cx="2199863" cy="304563"/>
              <a:chOff x="-5827153" y="330075"/>
              <a:chExt cx="12276019" cy="1699569"/>
            </a:xfrm>
          </p:grpSpPr>
          <p:sp>
            <p:nvSpPr>
              <p:cNvPr id="38" name="Google Shape;38;p12"/>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2"/>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
        <p:nvSpPr>
          <p:cNvPr id="40" name="Google Shape;40;p1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2000"/>
              <a:buNone/>
              <a:defRPr/>
            </a:lvl1pPr>
            <a:lvl2pPr lvl="1" algn="l">
              <a:lnSpc>
                <a:spcPct val="100000"/>
              </a:lnSpc>
              <a:spcBef>
                <a:spcPts val="0"/>
              </a:spcBef>
              <a:spcAft>
                <a:spcPts val="0"/>
              </a:spcAft>
              <a:buSzPts val="2000"/>
              <a:buNone/>
              <a:defRPr/>
            </a:lvl2pPr>
            <a:lvl3pPr lvl="2" algn="l">
              <a:lnSpc>
                <a:spcPct val="100000"/>
              </a:lnSpc>
              <a:spcBef>
                <a:spcPts val="0"/>
              </a:spcBef>
              <a:spcAft>
                <a:spcPts val="0"/>
              </a:spcAft>
              <a:buSzPts val="2000"/>
              <a:buNone/>
              <a:defRPr/>
            </a:lvl3pPr>
            <a:lvl4pPr lvl="3" algn="l">
              <a:lnSpc>
                <a:spcPct val="100000"/>
              </a:lnSpc>
              <a:spcBef>
                <a:spcPts val="0"/>
              </a:spcBef>
              <a:spcAft>
                <a:spcPts val="0"/>
              </a:spcAft>
              <a:buSzPts val="2000"/>
              <a:buNone/>
              <a:defRPr/>
            </a:lvl4pPr>
            <a:lvl5pPr lvl="4" algn="l">
              <a:lnSpc>
                <a:spcPct val="100000"/>
              </a:lnSpc>
              <a:spcBef>
                <a:spcPts val="0"/>
              </a:spcBef>
              <a:spcAft>
                <a:spcPts val="0"/>
              </a:spcAft>
              <a:buSzPts val="2000"/>
              <a:buNone/>
              <a:defRPr/>
            </a:lvl5pPr>
            <a:lvl6pPr lvl="5" algn="l">
              <a:lnSpc>
                <a:spcPct val="100000"/>
              </a:lnSpc>
              <a:spcBef>
                <a:spcPts val="0"/>
              </a:spcBef>
              <a:spcAft>
                <a:spcPts val="0"/>
              </a:spcAft>
              <a:buSzPts val="2000"/>
              <a:buNone/>
              <a:defRPr/>
            </a:lvl6pPr>
            <a:lvl7pPr lvl="6" algn="l">
              <a:lnSpc>
                <a:spcPct val="100000"/>
              </a:lnSpc>
              <a:spcBef>
                <a:spcPts val="0"/>
              </a:spcBef>
              <a:spcAft>
                <a:spcPts val="0"/>
              </a:spcAft>
              <a:buSzPts val="2000"/>
              <a:buNone/>
              <a:defRPr/>
            </a:lvl7pPr>
            <a:lvl8pPr lvl="7" algn="l">
              <a:lnSpc>
                <a:spcPct val="100000"/>
              </a:lnSpc>
              <a:spcBef>
                <a:spcPts val="0"/>
              </a:spcBef>
              <a:spcAft>
                <a:spcPts val="0"/>
              </a:spcAft>
              <a:buSzPts val="2000"/>
              <a:buNone/>
              <a:defRPr/>
            </a:lvl8pPr>
            <a:lvl9pPr lvl="8" algn="l">
              <a:lnSpc>
                <a:spcPct val="100000"/>
              </a:lnSpc>
              <a:spcBef>
                <a:spcPts val="0"/>
              </a:spcBef>
              <a:spcAft>
                <a:spcPts val="0"/>
              </a:spcAft>
              <a:buSzPts val="2000"/>
              <a:buNone/>
              <a:defRPr/>
            </a:lvl9pPr>
          </a:lstStyle>
          <a:p>
            <a:endParaRPr/>
          </a:p>
        </p:txBody>
      </p:sp>
      <p:sp>
        <p:nvSpPr>
          <p:cNvPr id="41" name="Google Shape;41;p12"/>
          <p:cNvSpPr txBox="1">
            <a:spLocks noGrp="1"/>
          </p:cNvSpPr>
          <p:nvPr>
            <p:ph type="body" idx="1"/>
          </p:nvPr>
        </p:nvSpPr>
        <p:spPr>
          <a:xfrm>
            <a:off x="814275"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42" name="Google Shape;42;p12"/>
          <p:cNvSpPr txBox="1">
            <a:spLocks noGrp="1"/>
          </p:cNvSpPr>
          <p:nvPr>
            <p:ph type="body" idx="2"/>
          </p:nvPr>
        </p:nvSpPr>
        <p:spPr>
          <a:xfrm>
            <a:off x="4396123" y="1537988"/>
            <a:ext cx="3378300" cy="2724300"/>
          </a:xfrm>
          <a:prstGeom prst="rect">
            <a:avLst/>
          </a:prstGeom>
          <a:noFill/>
          <a:ln>
            <a:noFill/>
          </a:ln>
        </p:spPr>
        <p:txBody>
          <a:bodyPr spcFirstLastPara="1" wrap="square" lIns="91425" tIns="91425" rIns="91425" bIns="91425" anchor="t" anchorCtr="0">
            <a:noAutofit/>
          </a:bodyPr>
          <a:lstStyle>
            <a:lvl1pPr marL="457200" lvl="0" indent="-355600" algn="l">
              <a:lnSpc>
                <a:spcPct val="100000"/>
              </a:lnSpc>
              <a:spcBef>
                <a:spcPts val="0"/>
              </a:spcBef>
              <a:spcAft>
                <a:spcPts val="0"/>
              </a:spcAft>
              <a:buSzPts val="2000"/>
              <a:buChar char="▰"/>
              <a:defRPr sz="2000"/>
            </a:lvl1pPr>
            <a:lvl2pPr marL="914400" lvl="1" indent="-355600" algn="l">
              <a:lnSpc>
                <a:spcPct val="100000"/>
              </a:lnSpc>
              <a:spcBef>
                <a:spcPts val="1000"/>
              </a:spcBef>
              <a:spcAft>
                <a:spcPts val="0"/>
              </a:spcAft>
              <a:buSzPts val="2000"/>
              <a:buChar char="▻"/>
              <a:defRPr sz="2000"/>
            </a:lvl2pPr>
            <a:lvl3pPr marL="1371600" lvl="2" indent="-355600" algn="l">
              <a:lnSpc>
                <a:spcPct val="100000"/>
              </a:lnSpc>
              <a:spcBef>
                <a:spcPts val="1000"/>
              </a:spcBef>
              <a:spcAft>
                <a:spcPts val="0"/>
              </a:spcAft>
              <a:buSzPts val="2000"/>
              <a:buChar char="▻"/>
              <a:defRPr sz="2000"/>
            </a:lvl3pPr>
            <a:lvl4pPr marL="1828800" lvl="3" indent="-355600" algn="l">
              <a:lnSpc>
                <a:spcPct val="100000"/>
              </a:lnSpc>
              <a:spcBef>
                <a:spcPts val="1000"/>
              </a:spcBef>
              <a:spcAft>
                <a:spcPts val="0"/>
              </a:spcAft>
              <a:buSzPts val="2000"/>
              <a:buChar char="▻"/>
              <a:defRPr sz="2000"/>
            </a:lvl4pPr>
            <a:lvl5pPr marL="2286000" lvl="4" indent="-355600" algn="l">
              <a:lnSpc>
                <a:spcPct val="100000"/>
              </a:lnSpc>
              <a:spcBef>
                <a:spcPts val="1000"/>
              </a:spcBef>
              <a:spcAft>
                <a:spcPts val="0"/>
              </a:spcAft>
              <a:buSzPts val="2000"/>
              <a:buChar char="▻"/>
              <a:defRPr sz="2000"/>
            </a:lvl5pPr>
            <a:lvl6pPr marL="2743200" lvl="5" indent="-355600" algn="l">
              <a:lnSpc>
                <a:spcPct val="100000"/>
              </a:lnSpc>
              <a:spcBef>
                <a:spcPts val="1000"/>
              </a:spcBef>
              <a:spcAft>
                <a:spcPts val="0"/>
              </a:spcAft>
              <a:buSzPts val="2000"/>
              <a:buChar char="▻"/>
              <a:defRPr sz="2000"/>
            </a:lvl6pPr>
            <a:lvl7pPr marL="3200400" lvl="6" indent="-355600" algn="l">
              <a:lnSpc>
                <a:spcPct val="100000"/>
              </a:lnSpc>
              <a:spcBef>
                <a:spcPts val="1000"/>
              </a:spcBef>
              <a:spcAft>
                <a:spcPts val="0"/>
              </a:spcAft>
              <a:buSzPts val="2000"/>
              <a:buChar char="▻"/>
              <a:defRPr sz="2000"/>
            </a:lvl7pPr>
            <a:lvl8pPr marL="3657600" lvl="7" indent="-355600" algn="l">
              <a:lnSpc>
                <a:spcPct val="100000"/>
              </a:lnSpc>
              <a:spcBef>
                <a:spcPts val="1000"/>
              </a:spcBef>
              <a:spcAft>
                <a:spcPts val="0"/>
              </a:spcAft>
              <a:buSzPts val="2000"/>
              <a:buChar char="▻"/>
              <a:defRPr sz="2000"/>
            </a:lvl8pPr>
            <a:lvl9pPr marL="4114800" lvl="8" indent="-355600" algn="l">
              <a:lnSpc>
                <a:spcPct val="100000"/>
              </a:lnSpc>
              <a:spcBef>
                <a:spcPts val="1000"/>
              </a:spcBef>
              <a:spcAft>
                <a:spcPts val="1000"/>
              </a:spcAft>
              <a:buSzPts val="2000"/>
              <a:buChar char="▻"/>
              <a:defRPr sz="2000"/>
            </a:lvl9pPr>
          </a:lstStyle>
          <a:p>
            <a:endParaRPr/>
          </a:p>
        </p:txBody>
      </p:sp>
      <p:sp>
        <p:nvSpPr>
          <p:cNvPr id="43" name="Google Shape;43;p1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l" rtl="0">
              <a:spcBef>
                <a:spcPts val="0"/>
              </a:spcBef>
              <a:spcAft>
                <a:spcPts val="0"/>
              </a:spcAft>
              <a:buNone/>
            </a:pPr>
            <a:fld id="{00000000-1234-1234-1234-123412341234}" type="slidenum">
              <a:rPr lang="en-GB"/>
              <a:t>‹Nº›</a:t>
            </a:fld>
            <a:endParaRPr/>
          </a:p>
        </p:txBody>
      </p:sp>
      <p:pic>
        <p:nvPicPr>
          <p:cNvPr id="22" name="Google Shape;429;p8" descr="https://scontent.fsrz1-1.fna.fbcdn.net/v/t1.0-1/14724492_978796692229739_438860292888958377_n.jpg?oh=680c8541d1d45d5dd1eb9ec6769f16c5&amp;oe=5ACA1DB9">
            <a:extLst>
              <a:ext uri="{FF2B5EF4-FFF2-40B4-BE49-F238E27FC236}">
                <a16:creationId xmlns:a16="http://schemas.microsoft.com/office/drawing/2014/main" id="{6708EE79-F697-448B-A012-56B156374705}"/>
              </a:ext>
            </a:extLst>
          </p:cNvPr>
          <p:cNvPicPr preferRelativeResize="0"/>
          <p:nvPr userDrawn="1"/>
        </p:nvPicPr>
        <p:blipFill rotWithShape="1">
          <a:blip r:embed="rId2">
            <a:alphaModFix/>
          </a:blip>
          <a:srcRect b="26321"/>
          <a:stretch/>
        </p:blipFill>
        <p:spPr>
          <a:xfrm>
            <a:off x="7813072" y="71236"/>
            <a:ext cx="1184625" cy="872805"/>
          </a:xfrm>
          <a:prstGeom prst="ellipse">
            <a:avLst/>
          </a:prstGeom>
          <a:noFill/>
          <a:ln>
            <a:noFill/>
          </a:ln>
        </p:spPr>
      </p:pic>
      <p:grpSp>
        <p:nvGrpSpPr>
          <p:cNvPr id="23" name="Google Shape;474;p27">
            <a:extLst>
              <a:ext uri="{FF2B5EF4-FFF2-40B4-BE49-F238E27FC236}">
                <a16:creationId xmlns:a16="http://schemas.microsoft.com/office/drawing/2014/main" id="{584F1089-C24D-440D-A153-A5F229C23859}"/>
              </a:ext>
            </a:extLst>
          </p:cNvPr>
          <p:cNvGrpSpPr/>
          <p:nvPr userDrawn="1"/>
        </p:nvGrpSpPr>
        <p:grpSpPr>
          <a:xfrm>
            <a:off x="293683" y="574116"/>
            <a:ext cx="309041" cy="403123"/>
            <a:chOff x="590250" y="244200"/>
            <a:chExt cx="407975" cy="532175"/>
          </a:xfrm>
        </p:grpSpPr>
        <p:sp>
          <p:nvSpPr>
            <p:cNvPr id="44" name="Google Shape;475;p27">
              <a:extLst>
                <a:ext uri="{FF2B5EF4-FFF2-40B4-BE49-F238E27FC236}">
                  <a16:creationId xmlns:a16="http://schemas.microsoft.com/office/drawing/2014/main" id="{E8FBB7B7-18AB-4BBC-A5D5-85B77347943F}"/>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76;p27">
              <a:extLst>
                <a:ext uri="{FF2B5EF4-FFF2-40B4-BE49-F238E27FC236}">
                  <a16:creationId xmlns:a16="http://schemas.microsoft.com/office/drawing/2014/main" id="{D30AC59B-E9B2-4E8F-8A75-730C7E7183FE}"/>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77;p27">
              <a:extLst>
                <a:ext uri="{FF2B5EF4-FFF2-40B4-BE49-F238E27FC236}">
                  <a16:creationId xmlns:a16="http://schemas.microsoft.com/office/drawing/2014/main" id="{82A0B3B0-A85A-47D4-A33D-5972B6A3908B}"/>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8;p27">
              <a:extLst>
                <a:ext uri="{FF2B5EF4-FFF2-40B4-BE49-F238E27FC236}">
                  <a16:creationId xmlns:a16="http://schemas.microsoft.com/office/drawing/2014/main" id="{0BA0544D-96CA-4845-AE75-75F15799CF55}"/>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 name="Google Shape;479;p27">
              <a:extLst>
                <a:ext uri="{FF2B5EF4-FFF2-40B4-BE49-F238E27FC236}">
                  <a16:creationId xmlns:a16="http://schemas.microsoft.com/office/drawing/2014/main" id="{F7FA0738-A9E0-41A8-AE98-AC81A24F4349}"/>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 name="Google Shape;480;p27">
              <a:extLst>
                <a:ext uri="{FF2B5EF4-FFF2-40B4-BE49-F238E27FC236}">
                  <a16:creationId xmlns:a16="http://schemas.microsoft.com/office/drawing/2014/main" id="{CA94CD94-5A33-45F1-8DDF-3E61B348FBA2}"/>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481;p27">
              <a:extLst>
                <a:ext uri="{FF2B5EF4-FFF2-40B4-BE49-F238E27FC236}">
                  <a16:creationId xmlns:a16="http://schemas.microsoft.com/office/drawing/2014/main" id="{C173AA14-3CC3-4B73-AA29-14DB5B44ADC0}"/>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482;p27">
              <a:extLst>
                <a:ext uri="{FF2B5EF4-FFF2-40B4-BE49-F238E27FC236}">
                  <a16:creationId xmlns:a16="http://schemas.microsoft.com/office/drawing/2014/main" id="{94ECB8AF-5D61-43A0-8564-AB7943684DD7}"/>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 name="Google Shape;483;p27">
              <a:extLst>
                <a:ext uri="{FF2B5EF4-FFF2-40B4-BE49-F238E27FC236}">
                  <a16:creationId xmlns:a16="http://schemas.microsoft.com/office/drawing/2014/main" id="{447A733D-7B0E-42F6-BACC-6863D9D27F78}"/>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484;p27">
              <a:extLst>
                <a:ext uri="{FF2B5EF4-FFF2-40B4-BE49-F238E27FC236}">
                  <a16:creationId xmlns:a16="http://schemas.microsoft.com/office/drawing/2014/main" id="{CEAF0865-3178-452A-9AA9-74E5E39C1B1E}"/>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485;p27">
              <a:extLst>
                <a:ext uri="{FF2B5EF4-FFF2-40B4-BE49-F238E27FC236}">
                  <a16:creationId xmlns:a16="http://schemas.microsoft.com/office/drawing/2014/main" id="{2F475BC0-99FE-4AA4-B9E1-1D05A40DC0E1}"/>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 name="Google Shape;486;p27">
              <a:extLst>
                <a:ext uri="{FF2B5EF4-FFF2-40B4-BE49-F238E27FC236}">
                  <a16:creationId xmlns:a16="http://schemas.microsoft.com/office/drawing/2014/main" id="{8C5F97BC-B134-4532-A623-91EF5FDAD3E1}"/>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487;p27">
              <a:extLst>
                <a:ext uri="{FF2B5EF4-FFF2-40B4-BE49-F238E27FC236}">
                  <a16:creationId xmlns:a16="http://schemas.microsoft.com/office/drawing/2014/main" id="{F35813C8-2CBB-48BC-81A4-B298E8420516}"/>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488;p27">
              <a:extLst>
                <a:ext uri="{FF2B5EF4-FFF2-40B4-BE49-F238E27FC236}">
                  <a16:creationId xmlns:a16="http://schemas.microsoft.com/office/drawing/2014/main" id="{798EF42E-0780-4717-B94D-6DE5CBF6E9BE}"/>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4"/>
        <p:cNvGrpSpPr/>
        <p:nvPr/>
      </p:nvGrpSpPr>
      <p:grpSpPr>
        <a:xfrm>
          <a:off x="0" y="0"/>
          <a:ext cx="0" cy="0"/>
          <a:chOff x="0" y="0"/>
          <a:chExt cx="0" cy="0"/>
        </a:xfrm>
      </p:grpSpPr>
      <p:sp>
        <p:nvSpPr>
          <p:cNvPr id="45" name="Google Shape;45;p1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1pPr>
            <a:lvl2pPr marL="0" marR="0" lvl="1"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2pPr>
            <a:lvl3pPr marL="0" marR="0" lvl="2"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3pPr>
            <a:lvl4pPr marL="0" marR="0" lvl="3"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4pPr>
            <a:lvl5pPr marL="0" marR="0" lvl="4"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5pPr>
            <a:lvl6pPr marL="0" marR="0" lvl="5"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6pPr>
            <a:lvl7pPr marL="0" marR="0" lvl="6"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7pPr>
            <a:lvl8pPr marL="0" marR="0" lvl="7"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8pPr>
            <a:lvl9pPr marL="0" marR="0" lvl="8" indent="0" algn="l">
              <a:lnSpc>
                <a:spcPct val="100000"/>
              </a:lnSpc>
              <a:spcBef>
                <a:spcPts val="0"/>
              </a:spcBef>
              <a:spcAft>
                <a:spcPts val="0"/>
              </a:spcAft>
              <a:buClr>
                <a:srgbClr val="000000"/>
              </a:buClr>
              <a:buSzPts val="1400"/>
              <a:buFont typeface="Arial"/>
              <a:buNone/>
              <a:defRPr sz="1200" b="1" i="0" u="none" strike="noStrike" cap="none">
                <a:solidFill>
                  <a:srgbClr val="FFFFFF"/>
                </a:solidFill>
                <a:latin typeface="Roboto Condensed"/>
                <a:ea typeface="Roboto Condensed"/>
                <a:cs typeface="Roboto Condensed"/>
                <a:sym typeface="Roboto Condensed"/>
              </a:defRPr>
            </a:lvl9pPr>
          </a:lstStyle>
          <a:p>
            <a:pPr marL="0" lvl="0" indent="0" algn="l" rtl="0">
              <a:spcBef>
                <a:spcPts val="0"/>
              </a:spcBef>
              <a:spcAft>
                <a:spcPts val="0"/>
              </a:spcAft>
              <a:buNone/>
            </a:pPr>
            <a:fld id="{00000000-1234-1234-1234-123412341234}" type="slidenum">
              <a:rPr lang="en-GB"/>
              <a:t>‹Nº›</a:t>
            </a:fld>
            <a:endParaRPr/>
          </a:p>
        </p:txBody>
      </p:sp>
      <p:grpSp>
        <p:nvGrpSpPr>
          <p:cNvPr id="46" name="Google Shape;46;p13"/>
          <p:cNvGrpSpPr/>
          <p:nvPr/>
        </p:nvGrpSpPr>
        <p:grpSpPr>
          <a:xfrm>
            <a:off x="6946842" y="4472723"/>
            <a:ext cx="2202830" cy="670795"/>
            <a:chOff x="5575242" y="4472723"/>
            <a:chExt cx="2202830" cy="670795"/>
          </a:xfrm>
        </p:grpSpPr>
        <p:sp>
          <p:nvSpPr>
            <p:cNvPr id="47" name="Google Shape;47;p1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48" name="Google Shape;48;p13"/>
            <p:cNvGrpSpPr/>
            <p:nvPr/>
          </p:nvGrpSpPr>
          <p:grpSpPr>
            <a:xfrm flipH="1">
              <a:off x="5734850" y="4472723"/>
              <a:ext cx="2040837" cy="670795"/>
              <a:chOff x="1297954" y="330075"/>
              <a:chExt cx="5169293" cy="1699506"/>
            </a:xfrm>
          </p:grpSpPr>
          <p:sp>
            <p:nvSpPr>
              <p:cNvPr id="49" name="Google Shape;49;p1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1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1" name="Google Shape;51;p13"/>
            <p:cNvGrpSpPr/>
            <p:nvPr/>
          </p:nvGrpSpPr>
          <p:grpSpPr>
            <a:xfrm flipH="1">
              <a:off x="5578209" y="4646738"/>
              <a:ext cx="2199863" cy="304563"/>
              <a:chOff x="-5827153" y="330075"/>
              <a:chExt cx="12276019" cy="1699569"/>
            </a:xfrm>
          </p:grpSpPr>
          <p:sp>
            <p:nvSpPr>
              <p:cNvPr id="52" name="Google Shape;52;p1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 name="Google Shape;53;p1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grpSp>
        <p:nvGrpSpPr>
          <p:cNvPr id="54" name="Google Shape;54;p13"/>
          <p:cNvGrpSpPr/>
          <p:nvPr/>
        </p:nvGrpSpPr>
        <p:grpSpPr>
          <a:xfrm rot="10800000">
            <a:off x="-8" y="-2"/>
            <a:ext cx="2202830" cy="670795"/>
            <a:chOff x="5575242" y="4472723"/>
            <a:chExt cx="2202830" cy="670795"/>
          </a:xfrm>
        </p:grpSpPr>
        <p:sp>
          <p:nvSpPr>
            <p:cNvPr id="55" name="Google Shape;55;p13"/>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56" name="Google Shape;56;p13"/>
            <p:cNvGrpSpPr/>
            <p:nvPr/>
          </p:nvGrpSpPr>
          <p:grpSpPr>
            <a:xfrm flipH="1">
              <a:off x="5734850" y="4472723"/>
              <a:ext cx="2040837" cy="670795"/>
              <a:chOff x="1297954" y="330075"/>
              <a:chExt cx="5169293" cy="1699506"/>
            </a:xfrm>
          </p:grpSpPr>
          <p:sp>
            <p:nvSpPr>
              <p:cNvPr id="57" name="Google Shape;57;p1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1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59" name="Google Shape;59;p13"/>
            <p:cNvGrpSpPr/>
            <p:nvPr/>
          </p:nvGrpSpPr>
          <p:grpSpPr>
            <a:xfrm flipH="1">
              <a:off x="5578209" y="4646738"/>
              <a:ext cx="2199863" cy="304563"/>
              <a:chOff x="-5827153" y="330075"/>
              <a:chExt cx="12276019" cy="1699569"/>
            </a:xfrm>
          </p:grpSpPr>
          <p:sp>
            <p:nvSpPr>
              <p:cNvPr id="60" name="Google Shape;60;p13"/>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 name="Google Shape;61;p13"/>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endParaRPr/>
          </a:p>
        </p:txBody>
      </p:sp>
      <p:sp>
        <p:nvSpPr>
          <p:cNvPr id="7" name="Google Shape;7;p10"/>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noAutofit/>
          </a:bodyPr>
          <a:lstStyle>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1pPr>
            <a:lvl2pPr marL="0" marR="0" lvl="1"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2pPr>
            <a:lvl3pPr marL="0" marR="0" lvl="2"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3pPr>
            <a:lvl4pPr marL="0" marR="0" lvl="3"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4pPr>
            <a:lvl5pPr marL="0" marR="0" lvl="4"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5pPr>
            <a:lvl6pPr marL="0" marR="0" lvl="5"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6pPr>
            <a:lvl7pPr marL="0" marR="0" lvl="6"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7pPr>
            <a:lvl8pPr marL="0" marR="0" lvl="7"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8pPr>
            <a:lvl9pPr marL="0" marR="0" lvl="8" indent="0" algn="r" rtl="0">
              <a:lnSpc>
                <a:spcPct val="100000"/>
              </a:lnSpc>
              <a:spcBef>
                <a:spcPts val="0"/>
              </a:spcBef>
              <a:spcAft>
                <a:spcPts val="0"/>
              </a:spcAft>
              <a:buClr>
                <a:srgbClr val="FFFFFF"/>
              </a:buClr>
              <a:buSzPts val="1200"/>
              <a:buFont typeface="Roboto Condensed"/>
              <a:buNone/>
              <a:defRPr sz="1200" b="1" i="0" u="none" strike="noStrike" cap="none">
                <a:solidFill>
                  <a:srgbClr val="FFFFFF"/>
                </a:solidFill>
                <a:latin typeface="Roboto Condensed"/>
                <a:ea typeface="Roboto Condensed"/>
                <a:cs typeface="Roboto Condensed"/>
                <a:sym typeface="Roboto Condensed"/>
              </a:defRPr>
            </a:lvl9pPr>
          </a:lstStyle>
          <a:p>
            <a:pPr marL="0" lvl="0" indent="0" algn="r" rtl="0">
              <a:spcBef>
                <a:spcPts val="0"/>
              </a:spcBef>
              <a:spcAft>
                <a:spcPts val="0"/>
              </a:spcAft>
              <a:buNone/>
            </a:pPr>
            <a:fld id="{00000000-1234-1234-1234-123412341234}" type="slidenum">
              <a:rPr lang="en-GB"/>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1.jpg"/><Relationship Id="rId7" Type="http://schemas.openxmlformats.org/officeDocument/2006/relationships/image" Target="../media/image20.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8.jpg"/><Relationship Id="rId5" Type="http://schemas.openxmlformats.org/officeDocument/2006/relationships/image" Target="../media/image27.jpg"/><Relationship Id="rId4" Type="http://schemas.openxmlformats.org/officeDocument/2006/relationships/image" Target="../media/image26.jpg"/></Relationships>
</file>

<file path=ppt/slides/_rels/slide1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2.jpg"/><Relationship Id="rId5" Type="http://schemas.openxmlformats.org/officeDocument/2006/relationships/image" Target="../media/image31.jp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slide" Target="slide29.xml"/><Relationship Id="rId13" Type="http://schemas.openxmlformats.org/officeDocument/2006/relationships/image" Target="../media/image37.png"/><Relationship Id="rId18" Type="http://schemas.openxmlformats.org/officeDocument/2006/relationships/image" Target="../media/image380.png"/><Relationship Id="rId3" Type="http://schemas.openxmlformats.org/officeDocument/2006/relationships/image" Target="../media/image1.jpg"/><Relationship Id="rId21" Type="http://schemas.openxmlformats.org/officeDocument/2006/relationships/image" Target="../media/image390.png"/><Relationship Id="rId7" Type="http://schemas.openxmlformats.org/officeDocument/2006/relationships/image" Target="../media/image35.png"/><Relationship Id="rId12" Type="http://schemas.openxmlformats.org/officeDocument/2006/relationships/image" Target="../media/image360.png"/><Relationship Id="rId17" Type="http://schemas.openxmlformats.org/officeDocument/2006/relationships/slide" Target="slide35.xml"/><Relationship Id="rId2" Type="http://schemas.openxmlformats.org/officeDocument/2006/relationships/notesSlide" Target="../notesSlides/notesSlide15.xml"/><Relationship Id="rId16" Type="http://schemas.openxmlformats.org/officeDocument/2006/relationships/image" Target="../media/image38.png"/><Relationship Id="rId20" Type="http://schemas.openxmlformats.org/officeDocument/2006/relationships/slide" Target="slide37.xml"/><Relationship Id="rId1" Type="http://schemas.openxmlformats.org/officeDocument/2006/relationships/slideLayout" Target="../slideLayouts/slideLayout2.xml"/><Relationship Id="rId6" Type="http://schemas.openxmlformats.org/officeDocument/2006/relationships/image" Target="../media/image340.png"/><Relationship Id="rId11" Type="http://schemas.openxmlformats.org/officeDocument/2006/relationships/slide" Target="slide31.xml"/><Relationship Id="rId5" Type="http://schemas.openxmlformats.org/officeDocument/2006/relationships/slide" Target="slide39.xml"/><Relationship Id="rId15" Type="http://schemas.openxmlformats.org/officeDocument/2006/relationships/image" Target="../media/image370.png"/><Relationship Id="rId10" Type="http://schemas.openxmlformats.org/officeDocument/2006/relationships/image" Target="../media/image36.png"/><Relationship Id="rId19"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50.png"/><Relationship Id="rId14" Type="http://schemas.openxmlformats.org/officeDocument/2006/relationships/slide" Target="slide33.xml"/></Relationships>
</file>

<file path=ppt/slides/_rels/slide16.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image" Target="../media/image43.png"/><Relationship Id="rId18" Type="http://schemas.openxmlformats.org/officeDocument/2006/relationships/image" Target="../media/image440.png"/><Relationship Id="rId3" Type="http://schemas.openxmlformats.org/officeDocument/2006/relationships/image" Target="../media/image1.jpg"/><Relationship Id="rId21" Type="http://schemas.openxmlformats.org/officeDocument/2006/relationships/image" Target="../media/image450.png"/><Relationship Id="rId7" Type="http://schemas.openxmlformats.org/officeDocument/2006/relationships/image" Target="../media/image41.png"/><Relationship Id="rId12" Type="http://schemas.openxmlformats.org/officeDocument/2006/relationships/image" Target="../media/image420.png"/><Relationship Id="rId17" Type="http://schemas.openxmlformats.org/officeDocument/2006/relationships/slide" Target="slide25.xml"/><Relationship Id="rId2" Type="http://schemas.openxmlformats.org/officeDocument/2006/relationships/notesSlide" Target="../notesSlides/notesSlide16.xml"/><Relationship Id="rId16" Type="http://schemas.openxmlformats.org/officeDocument/2006/relationships/image" Target="../media/image44.png"/><Relationship Id="rId20" Type="http://schemas.openxmlformats.org/officeDocument/2006/relationships/slide" Target="slide27.xml"/><Relationship Id="rId1" Type="http://schemas.openxmlformats.org/officeDocument/2006/relationships/slideLayout" Target="../slideLayouts/slideLayout2.xml"/><Relationship Id="rId6" Type="http://schemas.openxmlformats.org/officeDocument/2006/relationships/image" Target="../media/image400.png"/><Relationship Id="rId11" Type="http://schemas.openxmlformats.org/officeDocument/2006/relationships/slide" Target="slide21.xml"/><Relationship Id="rId5" Type="http://schemas.openxmlformats.org/officeDocument/2006/relationships/slide" Target="slide17.xml"/><Relationship Id="rId15" Type="http://schemas.openxmlformats.org/officeDocument/2006/relationships/image" Target="../media/image430.png"/><Relationship Id="rId10" Type="http://schemas.openxmlformats.org/officeDocument/2006/relationships/image" Target="../media/image42.png"/><Relationship Id="rId19"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410.png"/><Relationship Id="rId14" Type="http://schemas.openxmlformats.org/officeDocument/2006/relationships/slide" Target="slide23.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61.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63.svg"/></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63.svg"/><Relationship Id="rId5" Type="http://schemas.openxmlformats.org/officeDocument/2006/relationships/image" Target="../media/image62.png"/><Relationship Id="rId4" Type="http://schemas.microsoft.com/office/2007/relationships/hdphoto" Target="../media/hdphoto1.wdp"/></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3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3.xml"/><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63.svg"/></Relationships>
</file>

<file path=ppt/slides/_rels/slide38.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image" Target="../media/image75.png"/><Relationship Id="rId7"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63.svg"/><Relationship Id="rId5" Type="http://schemas.openxmlformats.org/officeDocument/2006/relationships/image" Target="../media/image62.png"/><Relationship Id="rId4" Type="http://schemas.microsoft.com/office/2007/relationships/hdphoto" Target="../media/hdphoto2.wdp"/></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jpg"/><Relationship Id="rId4" Type="http://schemas.openxmlformats.org/officeDocument/2006/relationships/image" Target="../media/image13.jpg"/></Relationships>
</file>

<file path=ppt/slides/_rels/slide4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3.xml"/><Relationship Id="rId5" Type="http://schemas.openxmlformats.org/officeDocument/2006/relationships/image" Target="../media/image76.png"/><Relationship Id="rId4" Type="http://schemas.microsoft.com/office/2007/relationships/hdphoto" Target="../media/hdphoto3.wdp"/></Relationships>
</file>

<file path=ppt/slides/_rels/slide4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14.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jpg"/></Relationships>
</file>

<file path=ppt/slides/_rels/slide6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jpg"/><Relationship Id="rId4" Type="http://schemas.openxmlformats.org/officeDocument/2006/relationships/image" Target="../media/image86.png"/></Relationships>
</file>

<file path=ppt/slides/_rels/slide6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5" Type="http://schemas.openxmlformats.org/officeDocument/2006/relationships/image" Target="../media/image92.PNG"/><Relationship Id="rId4" Type="http://schemas.openxmlformats.org/officeDocument/2006/relationships/image" Target="../media/image91.PNG"/></Relationships>
</file>

<file path=ppt/slides/_rels/slide6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1.jpg"/><Relationship Id="rId4" Type="http://schemas.openxmlformats.org/officeDocument/2006/relationships/image" Target="../media/image20.jpg"/></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jpg"/></Relationships>
</file>

<file path=ppt/slides/_rels/slide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
          <p:cNvSpPr txBox="1">
            <a:spLocks noGrp="1"/>
          </p:cNvSpPr>
          <p:nvPr>
            <p:ph type="ctrTitle"/>
          </p:nvPr>
        </p:nvSpPr>
        <p:spPr>
          <a:xfrm>
            <a:off x="685800" y="1090750"/>
            <a:ext cx="5367900" cy="29619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4800"/>
              <a:buNone/>
            </a:pPr>
            <a:r>
              <a:rPr lang="en-GB" sz="2400"/>
              <a:t>APLICACIÓN MULTIPLATAFORMA DE SEGUIMIENTO PARA LOS ANIMALES SILVESTRES DEL CENTRO DE EDUCACION AMBIENTAL DE LA GOBERNACIÓN</a:t>
            </a:r>
            <a:endParaRPr/>
          </a:p>
        </p:txBody>
      </p:sp>
      <p:sp>
        <p:nvSpPr>
          <p:cNvPr id="67" name="Google Shape;67;p1"/>
          <p:cNvSpPr txBox="1"/>
          <p:nvPr/>
        </p:nvSpPr>
        <p:spPr>
          <a:xfrm>
            <a:off x="4255008" y="4203384"/>
            <a:ext cx="5315712"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GB" sz="2000" b="1" i="0" u="none" strike="noStrike" cap="none" dirty="0" err="1">
                <a:solidFill>
                  <a:srgbClr val="000000"/>
                </a:solidFill>
                <a:latin typeface="Arial"/>
                <a:ea typeface="Arial"/>
                <a:cs typeface="Arial"/>
                <a:sym typeface="Arial"/>
              </a:rPr>
              <a:t>Postulante</a:t>
            </a:r>
            <a:r>
              <a:rPr lang="en-GB" sz="2000" b="1" i="0" u="none" strike="noStrike" cap="none" dirty="0">
                <a:solidFill>
                  <a:srgbClr val="000000"/>
                </a:solidFill>
                <a:latin typeface="Arial"/>
                <a:ea typeface="Arial"/>
                <a:cs typeface="Arial"/>
                <a:sym typeface="Arial"/>
              </a:rPr>
              <a:t>: Ludwing Armijo Saavedra	</a:t>
            </a:r>
            <a:endParaRPr sz="2000" b="1" i="0" u="none" strike="noStrike" cap="none" dirty="0">
              <a:solidFill>
                <a:srgbClr val="000000"/>
              </a:solidFill>
              <a:latin typeface="Arial"/>
              <a:ea typeface="Arial"/>
              <a:cs typeface="Arial"/>
              <a:sym typeface="Arial"/>
            </a:endParaRPr>
          </a:p>
        </p:txBody>
      </p:sp>
      <p:pic>
        <p:nvPicPr>
          <p:cNvPr id="68" name="Google Shape;68;p1" descr="https://scontent.fsrz1-1.fna.fbcdn.net/v/t1.0-1/14724492_978796692229739_438860292888958377_n.jpg?oh=680c8541d1d45d5dd1eb9ec6769f16c5&amp;oe=5ACA1DB9"/>
          <p:cNvPicPr preferRelativeResize="0"/>
          <p:nvPr/>
        </p:nvPicPr>
        <p:blipFill rotWithShape="1">
          <a:blip r:embed="rId3">
            <a:alphaModFix/>
          </a:blip>
          <a:srcRect/>
          <a:stretch/>
        </p:blipFill>
        <p:spPr>
          <a:xfrm>
            <a:off x="7193280" y="2386776"/>
            <a:ext cx="1816608" cy="1816608"/>
          </a:xfrm>
          <a:prstGeom prst="flowChartManualInput">
            <a:avLst/>
          </a:prstGeom>
          <a:noFill/>
          <a:ln>
            <a:noFill/>
          </a:ln>
        </p:spPr>
      </p:pic>
      <p:sp>
        <p:nvSpPr>
          <p:cNvPr id="69" name="Google Shape;69;p1"/>
          <p:cNvSpPr txBox="1"/>
          <p:nvPr/>
        </p:nvSpPr>
        <p:spPr>
          <a:xfrm>
            <a:off x="4255008" y="4625022"/>
            <a:ext cx="4888992" cy="276999"/>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1200"/>
              <a:buFont typeface="Arial"/>
              <a:buNone/>
            </a:pPr>
            <a:r>
              <a:rPr lang="en-GB" sz="1200" b="1" i="0" u="none" strike="noStrike" cap="none">
                <a:solidFill>
                  <a:srgbClr val="000000"/>
                </a:solidFill>
                <a:latin typeface="Arial"/>
                <a:ea typeface="Arial"/>
                <a:cs typeface="Arial"/>
                <a:sym typeface="Arial"/>
              </a:rPr>
              <a:t>Santa Cruz- Junio 2022</a:t>
            </a:r>
            <a:endParaRPr sz="1200" b="1" i="0" u="none" strike="noStrike" cap="none">
              <a:solidFill>
                <a:srgbClr val="000000"/>
              </a:solidFill>
              <a:latin typeface="Arial"/>
              <a:ea typeface="Arial"/>
              <a:cs typeface="Arial"/>
              <a:sym typeface="Arial"/>
            </a:endParaRPr>
          </a:p>
        </p:txBody>
      </p:sp>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2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t>PROCESOS DEL SISTEMA ACTUAL</a:t>
            </a:r>
            <a:endParaRPr dirty="0">
              <a:solidFill>
                <a:schemeClr val="lt1"/>
              </a:solidFill>
            </a:endParaRPr>
          </a:p>
        </p:txBody>
      </p:sp>
      <p:sp>
        <p:nvSpPr>
          <p:cNvPr id="283" name="Google Shape;283;p2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10</a:t>
            </a:fld>
            <a:endParaRPr/>
          </a:p>
        </p:txBody>
      </p:sp>
      <p:grpSp>
        <p:nvGrpSpPr>
          <p:cNvPr id="284" name="Google Shape;284;p23"/>
          <p:cNvGrpSpPr/>
          <p:nvPr/>
        </p:nvGrpSpPr>
        <p:grpSpPr>
          <a:xfrm>
            <a:off x="293683" y="574116"/>
            <a:ext cx="309041" cy="403123"/>
            <a:chOff x="590250" y="244200"/>
            <a:chExt cx="407975" cy="532175"/>
          </a:xfrm>
        </p:grpSpPr>
        <p:sp>
          <p:nvSpPr>
            <p:cNvPr id="285" name="Google Shape;285;p2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 name="Google Shape;286;p2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7" name="Google Shape;287;p2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 name="Google Shape;288;p2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9" name="Google Shape;289;p2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0" name="Google Shape;290;p2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 name="Google Shape;291;p2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2" name="Google Shape;292;p2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3" name="Google Shape;293;p2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p2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 name="Google Shape;295;p2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6" name="Google Shape;296;p2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7" name="Google Shape;297;p2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8" name="Google Shape;298;p2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99" name="Google Shape;299;p23"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300" name="Google Shape;300;p23"/>
          <p:cNvPicPr preferRelativeResize="0"/>
          <p:nvPr/>
        </p:nvPicPr>
        <p:blipFill rotWithShape="1">
          <a:blip r:embed="rId4">
            <a:alphaModFix/>
          </a:blip>
          <a:srcRect l="5375" r="7633"/>
          <a:stretch/>
        </p:blipFill>
        <p:spPr>
          <a:xfrm rot="5400000">
            <a:off x="-69435" y="2296459"/>
            <a:ext cx="3034388" cy="1961294"/>
          </a:xfrm>
          <a:prstGeom prst="rect">
            <a:avLst/>
          </a:prstGeom>
          <a:noFill/>
          <a:ln>
            <a:noFill/>
          </a:ln>
        </p:spPr>
      </p:pic>
      <p:pic>
        <p:nvPicPr>
          <p:cNvPr id="301" name="Google Shape;301;p23"/>
          <p:cNvPicPr preferRelativeResize="0"/>
          <p:nvPr/>
        </p:nvPicPr>
        <p:blipFill rotWithShape="1">
          <a:blip r:embed="rId5">
            <a:alphaModFix/>
          </a:blip>
          <a:srcRect l="8017"/>
          <a:stretch/>
        </p:blipFill>
        <p:spPr>
          <a:xfrm rot="5400000">
            <a:off x="2153304" y="2359504"/>
            <a:ext cx="3002186" cy="1835205"/>
          </a:xfrm>
          <a:prstGeom prst="rect">
            <a:avLst/>
          </a:prstGeom>
          <a:noFill/>
          <a:ln>
            <a:noFill/>
          </a:ln>
        </p:spPr>
      </p:pic>
      <p:pic>
        <p:nvPicPr>
          <p:cNvPr id="302" name="Google Shape;302;p23"/>
          <p:cNvPicPr preferRelativeResize="0"/>
          <p:nvPr/>
        </p:nvPicPr>
        <p:blipFill rotWithShape="1">
          <a:blip r:embed="rId6">
            <a:alphaModFix/>
          </a:blip>
          <a:srcRect l="12873" r="5468"/>
          <a:stretch/>
        </p:blipFill>
        <p:spPr>
          <a:xfrm rot="5400000">
            <a:off x="4230795" y="2308585"/>
            <a:ext cx="3034388" cy="1969245"/>
          </a:xfrm>
          <a:prstGeom prst="rect">
            <a:avLst/>
          </a:prstGeom>
          <a:noFill/>
          <a:ln>
            <a:noFill/>
          </a:ln>
        </p:spPr>
      </p:pic>
      <p:pic>
        <p:nvPicPr>
          <p:cNvPr id="303" name="Google Shape;303;p23"/>
          <p:cNvPicPr preferRelativeResize="0"/>
          <p:nvPr/>
        </p:nvPicPr>
        <p:blipFill rotWithShape="1">
          <a:blip r:embed="rId7">
            <a:alphaModFix/>
          </a:blip>
          <a:srcRect l="7632" r="7634"/>
          <a:stretch/>
        </p:blipFill>
        <p:spPr>
          <a:xfrm rot="5400000">
            <a:off x="6506628" y="2046571"/>
            <a:ext cx="2241484" cy="1487399"/>
          </a:xfrm>
          <a:prstGeom prst="rect">
            <a:avLst/>
          </a:prstGeom>
          <a:noFill/>
          <a:ln>
            <a:noFill/>
          </a:ln>
        </p:spPr>
      </p:pic>
      <p:pic>
        <p:nvPicPr>
          <p:cNvPr id="304" name="Google Shape;304;p23"/>
          <p:cNvPicPr preferRelativeResize="0"/>
          <p:nvPr/>
        </p:nvPicPr>
        <p:blipFill rotWithShape="1">
          <a:blip r:embed="rId8">
            <a:alphaModFix/>
          </a:blip>
          <a:srcRect l="7633" r="11525"/>
          <a:stretch/>
        </p:blipFill>
        <p:spPr>
          <a:xfrm rot="5400000">
            <a:off x="6860223" y="2460793"/>
            <a:ext cx="2138527" cy="1487400"/>
          </a:xfrm>
          <a:prstGeom prst="rect">
            <a:avLst/>
          </a:prstGeom>
          <a:noFill/>
          <a:ln>
            <a:noFill/>
          </a:ln>
        </p:spPr>
      </p:pic>
    </p:spTree>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2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t>FORMULACIÓN DEL PROBLEMA</a:t>
            </a:r>
            <a:endParaRPr sz="1600" dirty="0"/>
          </a:p>
        </p:txBody>
      </p:sp>
      <p:sp>
        <p:nvSpPr>
          <p:cNvPr id="310" name="Google Shape;310;p24"/>
          <p:cNvSpPr txBox="1">
            <a:spLocks noGrp="1"/>
          </p:cNvSpPr>
          <p:nvPr>
            <p:ph type="body" idx="1"/>
          </p:nvPr>
        </p:nvSpPr>
        <p:spPr>
          <a:xfrm>
            <a:off x="814274" y="1537988"/>
            <a:ext cx="6998797" cy="2724300"/>
          </a:xfrm>
          <a:prstGeom prst="rect">
            <a:avLst/>
          </a:prstGeom>
          <a:noFill/>
          <a:ln>
            <a:noFill/>
          </a:ln>
        </p:spPr>
        <p:txBody>
          <a:bodyPr spcFirstLastPara="1" wrap="square" lIns="91425" tIns="91425" rIns="91425" bIns="91425" anchor="t" anchorCtr="0">
            <a:noAutofit/>
          </a:bodyPr>
          <a:lstStyle/>
          <a:p>
            <a:pPr marL="457200" lvl="0" indent="-355600" algn="l" rtl="0">
              <a:lnSpc>
                <a:spcPct val="100000"/>
              </a:lnSpc>
              <a:spcBef>
                <a:spcPts val="0"/>
              </a:spcBef>
              <a:spcAft>
                <a:spcPts val="0"/>
              </a:spcAft>
              <a:buSzPts val="2000"/>
              <a:buChar char="▰"/>
            </a:pPr>
            <a:r>
              <a:rPr lang="en-GB" sz="1800">
                <a:latin typeface="Times New Roman"/>
                <a:ea typeface="Times New Roman"/>
                <a:cs typeface="Times New Roman"/>
                <a:sym typeface="Times New Roman"/>
              </a:rPr>
              <a:t>¿</a:t>
            </a:r>
            <a:r>
              <a:rPr lang="en-GB" sz="1400">
                <a:latin typeface="Times New Roman"/>
                <a:ea typeface="Times New Roman"/>
                <a:cs typeface="Times New Roman"/>
                <a:sym typeface="Times New Roman"/>
              </a:rPr>
              <a:t>CÓMO</a:t>
            </a:r>
            <a:r>
              <a:rPr lang="en-GB" sz="1800">
                <a:latin typeface="Times New Roman"/>
                <a:ea typeface="Times New Roman"/>
                <a:cs typeface="Times New Roman"/>
                <a:sym typeface="Times New Roman"/>
              </a:rPr>
              <a:t> </a:t>
            </a:r>
            <a:r>
              <a:rPr lang="en-GB" sz="1400">
                <a:latin typeface="Times New Roman"/>
                <a:ea typeface="Times New Roman"/>
                <a:cs typeface="Times New Roman"/>
                <a:sym typeface="Times New Roman"/>
              </a:rPr>
              <a:t>SE PUEDE MEJORAR EL SEGUIMIENTO PARA LOS ANIMALES SILVESTRES DEL CENTRO DE EDUCACION AMBIENTAL DE LA GOBERNACIÓN</a:t>
            </a:r>
            <a:r>
              <a:rPr lang="en-GB" sz="1800">
                <a:latin typeface="Times New Roman"/>
                <a:ea typeface="Times New Roman"/>
                <a:cs typeface="Times New Roman"/>
                <a:sym typeface="Times New Roman"/>
              </a:rPr>
              <a:t>?</a:t>
            </a:r>
            <a:endParaRPr sz="1800">
              <a:latin typeface="Times New Roman"/>
              <a:ea typeface="Times New Roman"/>
              <a:cs typeface="Times New Roman"/>
              <a:sym typeface="Times New Roman"/>
            </a:endParaRPr>
          </a:p>
          <a:p>
            <a:pPr marL="457200" lvl="0" indent="-228600" algn="l" rtl="0">
              <a:lnSpc>
                <a:spcPct val="100000"/>
              </a:lnSpc>
              <a:spcBef>
                <a:spcPts val="0"/>
              </a:spcBef>
              <a:spcAft>
                <a:spcPts val="0"/>
              </a:spcAft>
              <a:buSzPts val="2000"/>
              <a:buNone/>
            </a:pPr>
            <a:endParaRPr/>
          </a:p>
        </p:txBody>
      </p:sp>
      <p:sp>
        <p:nvSpPr>
          <p:cNvPr id="311" name="Google Shape;311;p2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11</a:t>
            </a:fld>
            <a:endParaRPr/>
          </a:p>
        </p:txBody>
      </p:sp>
      <p:grpSp>
        <p:nvGrpSpPr>
          <p:cNvPr id="312" name="Google Shape;312;p24"/>
          <p:cNvGrpSpPr/>
          <p:nvPr/>
        </p:nvGrpSpPr>
        <p:grpSpPr>
          <a:xfrm>
            <a:off x="293683" y="574116"/>
            <a:ext cx="309041" cy="403123"/>
            <a:chOff x="590250" y="244200"/>
            <a:chExt cx="407975" cy="532175"/>
          </a:xfrm>
        </p:grpSpPr>
        <p:sp>
          <p:nvSpPr>
            <p:cNvPr id="313" name="Google Shape;313;p24"/>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4" name="Google Shape;314;p24"/>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5" name="Google Shape;315;p24"/>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6" name="Google Shape;316;p24"/>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7" name="Google Shape;317;p24"/>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8" name="Google Shape;318;p24"/>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9" name="Google Shape;319;p24"/>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0" name="Google Shape;320;p24"/>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p24"/>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2" name="Google Shape;322;p24"/>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3" name="Google Shape;323;p24"/>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4" name="Google Shape;324;p24"/>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5" name="Google Shape;325;p24"/>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6" name="Google Shape;326;p24"/>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27" name="Google Shape;327;p24"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spTree>
  </p:cSld>
  <p:clrMapOvr>
    <a:masterClrMapping/>
  </p:clrMapOvr>
  <p:transition spd="slow">
    <p:push/>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55" name="Google Shape;355;p5"/>
          <p:cNvSpPr/>
          <p:nvPr/>
        </p:nvSpPr>
        <p:spPr>
          <a:xfrm>
            <a:off x="5593306" y="3439856"/>
            <a:ext cx="3348372" cy="557722"/>
          </a:xfrm>
          <a:prstGeom prst="flowChartAlternateProcess">
            <a:avLst/>
          </a:prstGeom>
          <a:solidFill>
            <a:srgbClr val="E2ECF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s-MX" sz="1200" b="0" i="0" u="none" strike="noStrike" cap="none">
                <a:solidFill>
                  <a:schemeClr val="dk1"/>
                </a:solidFill>
                <a:latin typeface="Arial"/>
                <a:ea typeface="Arial"/>
                <a:cs typeface="Arial"/>
                <a:sym typeface="Arial"/>
              </a:rPr>
              <a:t>•Modelar e implementar el nuevo sistema.</a:t>
            </a:r>
            <a:endParaRPr lang="es-MX" sz="1400" b="0" i="0" u="none" strike="noStrike" cap="none">
              <a:solidFill>
                <a:srgbClr val="000000"/>
              </a:solidFill>
              <a:latin typeface="Arial"/>
              <a:ea typeface="Arial"/>
              <a:cs typeface="Arial"/>
              <a:sym typeface="Arial"/>
            </a:endParaRPr>
          </a:p>
        </p:txBody>
      </p:sp>
      <p:sp>
        <p:nvSpPr>
          <p:cNvPr id="353" name="Google Shape;353;p5"/>
          <p:cNvSpPr/>
          <p:nvPr/>
        </p:nvSpPr>
        <p:spPr>
          <a:xfrm>
            <a:off x="5593378" y="2869933"/>
            <a:ext cx="3348300" cy="714438"/>
          </a:xfrm>
          <a:prstGeom prst="flowChartAlternateProcess">
            <a:avLst/>
          </a:prstGeom>
          <a:solidFill>
            <a:srgbClr val="E2ECF6"/>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Arial"/>
              <a:buNone/>
            </a:pPr>
            <a:r>
              <a:rPr lang="en-GB" sz="1200" b="0" i="0" u="none" strike="noStrike" cap="none">
                <a:solidFill>
                  <a:schemeClr val="dk1"/>
                </a:solidFill>
                <a:latin typeface="Arial"/>
                <a:ea typeface="Arial"/>
                <a:cs typeface="Arial"/>
                <a:sym typeface="Arial"/>
              </a:rPr>
              <a:t>•</a:t>
            </a:r>
            <a:r>
              <a:rPr lang="es-MX" sz="1200" b="0" i="0" u="none" strike="noStrike" cap="none">
                <a:solidFill>
                  <a:schemeClr val="dk1"/>
                </a:solidFill>
                <a:latin typeface="Arial"/>
                <a:ea typeface="Arial"/>
                <a:cs typeface="Arial"/>
                <a:sym typeface="Arial"/>
              </a:rPr>
              <a:t>Comprender la arquitectura, tecnologías, metodologías y paradigmas a utilizar.</a:t>
            </a:r>
            <a:endParaRPr sz="1200" b="0" i="0" u="none" strike="noStrike" cap="none">
              <a:solidFill>
                <a:srgbClr val="000000"/>
              </a:solidFill>
              <a:latin typeface="Arial"/>
              <a:ea typeface="Arial"/>
              <a:cs typeface="Arial"/>
              <a:sym typeface="Arial"/>
            </a:endParaRPr>
          </a:p>
        </p:txBody>
      </p:sp>
      <p:sp>
        <p:nvSpPr>
          <p:cNvPr id="332" name="Google Shape;332;p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solidFill>
                  <a:schemeClr val="lt1"/>
                </a:solidFill>
              </a:rPr>
              <a:t>OBJETIVOS</a:t>
            </a:r>
            <a:endParaRPr dirty="0">
              <a:solidFill>
                <a:schemeClr val="lt1"/>
              </a:solidFill>
            </a:endParaRPr>
          </a:p>
        </p:txBody>
      </p:sp>
      <p:sp>
        <p:nvSpPr>
          <p:cNvPr id="333" name="Google Shape;333;p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12</a:t>
            </a:fld>
            <a:endParaRPr/>
          </a:p>
        </p:txBody>
      </p:sp>
      <p:grpSp>
        <p:nvGrpSpPr>
          <p:cNvPr id="334" name="Google Shape;334;p5"/>
          <p:cNvGrpSpPr/>
          <p:nvPr/>
        </p:nvGrpSpPr>
        <p:grpSpPr>
          <a:xfrm>
            <a:off x="293683" y="574116"/>
            <a:ext cx="309041" cy="403123"/>
            <a:chOff x="590250" y="244200"/>
            <a:chExt cx="407975" cy="532175"/>
          </a:xfrm>
        </p:grpSpPr>
        <p:sp>
          <p:nvSpPr>
            <p:cNvPr id="335" name="Google Shape;335;p5"/>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5"/>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5"/>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5"/>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5"/>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5"/>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5"/>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5"/>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5"/>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5"/>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5"/>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5"/>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5"/>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49" name="Google Shape;349;p5"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sp>
        <p:nvSpPr>
          <p:cNvPr id="350" name="Google Shape;350;p5"/>
          <p:cNvSpPr/>
          <p:nvPr/>
        </p:nvSpPr>
        <p:spPr>
          <a:xfrm>
            <a:off x="318586" y="1373920"/>
            <a:ext cx="4284476" cy="3420380"/>
          </a:xfrm>
          <a:prstGeom prst="snip2DiagRect">
            <a:avLst>
              <a:gd name="adj1" fmla="val 0"/>
              <a:gd name="adj2" fmla="val 16667"/>
            </a:avLst>
          </a:prstGeom>
          <a:solidFill>
            <a:srgbClr val="ADCCE5"/>
          </a:solidFill>
          <a:ln>
            <a:noFill/>
          </a:ln>
        </p:spPr>
        <p:txBody>
          <a:bodyPr spcFirstLastPara="1" wrap="square" lIns="91425" tIns="45700" rIns="91425" bIns="45700" anchor="ctr" anchorCtr="0">
            <a:noAutofit/>
          </a:bodyPr>
          <a:lstStyle/>
          <a:p>
            <a:pPr marL="0" marR="0" lvl="0" indent="0" rtl="0">
              <a:lnSpc>
                <a:spcPct val="100000"/>
              </a:lnSpc>
              <a:spcBef>
                <a:spcPts val="0"/>
              </a:spcBef>
              <a:spcAft>
                <a:spcPts val="0"/>
              </a:spcAft>
              <a:buClr>
                <a:schemeClr val="dk1"/>
              </a:buClr>
              <a:buSzPts val="1800"/>
              <a:buFont typeface="Arial"/>
              <a:buNone/>
            </a:pPr>
            <a:r>
              <a:rPr lang="en-GB" sz="1800" b="0" i="0" u="none" strike="noStrike" cap="none" dirty="0" err="1">
                <a:solidFill>
                  <a:schemeClr val="dk1"/>
                </a:solidFill>
                <a:latin typeface="Arial"/>
                <a:ea typeface="Arial"/>
                <a:cs typeface="Arial"/>
                <a:sym typeface="Arial"/>
              </a:rPr>
              <a:t>Desarrollar</a:t>
            </a:r>
            <a:r>
              <a:rPr lang="en-GB" sz="1800" b="0" i="0" u="none" strike="noStrike" cap="none" dirty="0">
                <a:solidFill>
                  <a:schemeClr val="dk1"/>
                </a:solidFill>
                <a:latin typeface="Arial"/>
                <a:ea typeface="Arial"/>
                <a:cs typeface="Arial"/>
                <a:sym typeface="Arial"/>
              </a:rPr>
              <a:t> </a:t>
            </a:r>
            <a:r>
              <a:rPr lang="en-GB" sz="1800" b="0" i="0" u="none" strike="noStrike" cap="none" dirty="0" err="1">
                <a:solidFill>
                  <a:schemeClr val="dk1"/>
                </a:solidFill>
                <a:latin typeface="Arial"/>
                <a:ea typeface="Arial"/>
                <a:cs typeface="Arial"/>
                <a:sym typeface="Arial"/>
              </a:rPr>
              <a:t>una</a:t>
            </a:r>
            <a:r>
              <a:rPr lang="en-GB" sz="1800" b="0" i="0" u="none" strike="noStrike" cap="none" dirty="0">
                <a:solidFill>
                  <a:schemeClr val="dk1"/>
                </a:solidFill>
                <a:latin typeface="Arial"/>
                <a:ea typeface="Arial"/>
                <a:cs typeface="Arial"/>
                <a:sym typeface="Arial"/>
              </a:rPr>
              <a:t> </a:t>
            </a:r>
            <a:r>
              <a:rPr lang="en-GB" sz="1800" dirty="0" err="1">
                <a:solidFill>
                  <a:schemeClr val="dk1"/>
                </a:solidFill>
              </a:rPr>
              <a:t>aplicación</a:t>
            </a:r>
            <a:r>
              <a:rPr lang="en-GB" sz="1800" dirty="0">
                <a:solidFill>
                  <a:schemeClr val="dk1"/>
                </a:solidFill>
              </a:rPr>
              <a:t> </a:t>
            </a:r>
            <a:r>
              <a:rPr lang="en-GB" sz="1800" dirty="0" err="1">
                <a:solidFill>
                  <a:schemeClr val="dk1"/>
                </a:solidFill>
              </a:rPr>
              <a:t>multiplataforma</a:t>
            </a:r>
            <a:r>
              <a:rPr lang="en-GB" sz="1800" dirty="0">
                <a:solidFill>
                  <a:schemeClr val="dk1"/>
                </a:solidFill>
              </a:rPr>
              <a:t> </a:t>
            </a:r>
            <a:r>
              <a:rPr lang="en-GB" sz="1800" b="0" i="0" u="none" strike="noStrike" cap="none" dirty="0">
                <a:solidFill>
                  <a:schemeClr val="dk1"/>
                </a:solidFill>
                <a:latin typeface="Arial"/>
                <a:ea typeface="Arial"/>
                <a:cs typeface="Arial"/>
                <a:sym typeface="Arial"/>
              </a:rPr>
              <a:t>de </a:t>
            </a:r>
            <a:r>
              <a:rPr lang="en-GB" sz="1800" b="0" i="0" u="none" strike="noStrike" cap="none" dirty="0" err="1">
                <a:solidFill>
                  <a:schemeClr val="dk1"/>
                </a:solidFill>
                <a:latin typeface="Arial"/>
                <a:ea typeface="Arial"/>
                <a:cs typeface="Arial"/>
                <a:sym typeface="Arial"/>
              </a:rPr>
              <a:t>seguimiento</a:t>
            </a:r>
            <a:r>
              <a:rPr lang="en-GB" sz="1800" b="0" i="0" u="none" strike="noStrike" cap="none" dirty="0">
                <a:solidFill>
                  <a:schemeClr val="dk1"/>
                </a:solidFill>
                <a:latin typeface="Arial"/>
                <a:ea typeface="Arial"/>
                <a:cs typeface="Arial"/>
                <a:sym typeface="Arial"/>
              </a:rPr>
              <a:t> para </a:t>
            </a:r>
            <a:r>
              <a:rPr lang="en-GB" sz="1800" b="0" i="0" u="none" strike="noStrike" cap="none" dirty="0" err="1">
                <a:solidFill>
                  <a:schemeClr val="dk1"/>
                </a:solidFill>
                <a:latin typeface="Arial"/>
                <a:ea typeface="Arial"/>
                <a:cs typeface="Arial"/>
                <a:sym typeface="Arial"/>
              </a:rPr>
              <a:t>los</a:t>
            </a:r>
            <a:r>
              <a:rPr lang="en-GB" sz="1800" b="0" i="0" u="none" strike="noStrike" cap="none" dirty="0">
                <a:solidFill>
                  <a:schemeClr val="dk1"/>
                </a:solidFill>
                <a:latin typeface="Arial"/>
                <a:ea typeface="Arial"/>
                <a:cs typeface="Arial"/>
                <a:sym typeface="Arial"/>
              </a:rPr>
              <a:t> </a:t>
            </a:r>
            <a:r>
              <a:rPr lang="en-GB" sz="1800" b="0" i="0" u="none" strike="noStrike" cap="none" dirty="0" err="1">
                <a:solidFill>
                  <a:schemeClr val="dk1"/>
                </a:solidFill>
                <a:latin typeface="Arial"/>
                <a:ea typeface="Arial"/>
                <a:cs typeface="Arial"/>
                <a:sym typeface="Arial"/>
              </a:rPr>
              <a:t>animales</a:t>
            </a:r>
            <a:r>
              <a:rPr lang="en-GB" sz="1800" b="0" i="0" u="none" strike="noStrike" cap="none" dirty="0">
                <a:solidFill>
                  <a:schemeClr val="dk1"/>
                </a:solidFill>
                <a:latin typeface="Arial"/>
                <a:ea typeface="Arial"/>
                <a:cs typeface="Arial"/>
                <a:sym typeface="Arial"/>
              </a:rPr>
              <a:t> </a:t>
            </a:r>
            <a:r>
              <a:rPr lang="en-GB" sz="1800" b="0" i="0" u="none" strike="noStrike" cap="none" dirty="0" err="1">
                <a:solidFill>
                  <a:schemeClr val="dk1"/>
                </a:solidFill>
                <a:latin typeface="Arial"/>
                <a:ea typeface="Arial"/>
                <a:cs typeface="Arial"/>
                <a:sym typeface="Arial"/>
              </a:rPr>
              <a:t>silvestres</a:t>
            </a:r>
            <a:r>
              <a:rPr lang="en-GB" sz="1800" b="0" i="0" u="none" strike="noStrike" cap="none" dirty="0">
                <a:solidFill>
                  <a:schemeClr val="dk1"/>
                </a:solidFill>
                <a:latin typeface="Arial"/>
                <a:ea typeface="Arial"/>
                <a:cs typeface="Arial"/>
                <a:sym typeface="Arial"/>
              </a:rPr>
              <a:t> del Centro de </a:t>
            </a:r>
            <a:r>
              <a:rPr lang="en-GB" sz="1800" b="0" i="0" u="none" strike="noStrike" cap="none" dirty="0" err="1">
                <a:solidFill>
                  <a:schemeClr val="dk1"/>
                </a:solidFill>
                <a:latin typeface="Arial"/>
                <a:ea typeface="Arial"/>
                <a:cs typeface="Arial"/>
                <a:sym typeface="Arial"/>
              </a:rPr>
              <a:t>Educación</a:t>
            </a:r>
            <a:r>
              <a:rPr lang="en-GB" sz="1800" b="0" i="0" u="none" strike="noStrike" cap="none" dirty="0">
                <a:solidFill>
                  <a:schemeClr val="dk1"/>
                </a:solidFill>
                <a:latin typeface="Arial"/>
                <a:ea typeface="Arial"/>
                <a:cs typeface="Arial"/>
                <a:sym typeface="Arial"/>
              </a:rPr>
              <a:t> Ambiental de la </a:t>
            </a:r>
            <a:r>
              <a:rPr lang="es-BO" sz="1800" b="0" i="0" u="none" strike="noStrike" cap="none" dirty="0">
                <a:solidFill>
                  <a:schemeClr val="dk1"/>
                </a:solidFill>
                <a:latin typeface="Arial"/>
                <a:ea typeface="Arial"/>
                <a:cs typeface="Arial"/>
                <a:sym typeface="Arial"/>
              </a:rPr>
              <a:t>Gobernación</a:t>
            </a:r>
            <a:r>
              <a:rPr lang="en-GB" sz="1800" b="0" i="0" u="none" strike="noStrike" cap="none" dirty="0">
                <a:solidFill>
                  <a:schemeClr val="dk1"/>
                </a:solidFill>
                <a:latin typeface="Arial"/>
                <a:ea typeface="Arial"/>
                <a:cs typeface="Arial"/>
                <a:sym typeface="Arial"/>
              </a:rPr>
              <a:t>.</a:t>
            </a: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800"/>
              <a:buFont typeface="Arial"/>
              <a:buNone/>
            </a:pPr>
            <a:endParaRPr sz="1800" b="0" i="0" u="none" strike="noStrike" cap="none" dirty="0">
              <a:solidFill>
                <a:schemeClr val="dk1"/>
              </a:solidFill>
              <a:latin typeface="Arial"/>
              <a:ea typeface="Arial"/>
              <a:cs typeface="Arial"/>
              <a:sym typeface="Arial"/>
            </a:endParaRPr>
          </a:p>
        </p:txBody>
      </p:sp>
      <p:sp>
        <p:nvSpPr>
          <p:cNvPr id="351" name="Google Shape;351;p5"/>
          <p:cNvSpPr/>
          <p:nvPr/>
        </p:nvSpPr>
        <p:spPr>
          <a:xfrm>
            <a:off x="5593306" y="1701694"/>
            <a:ext cx="3348372" cy="1033893"/>
          </a:xfrm>
          <a:prstGeom prst="flowChartAlternateProcess">
            <a:avLst/>
          </a:prstGeom>
          <a:solidFill>
            <a:srgbClr val="E2ECF6"/>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Arial"/>
              <a:buNone/>
            </a:pPr>
            <a:r>
              <a:rPr lang="es-MX" sz="1400" b="0" i="0" u="none" strike="noStrike" cap="none" dirty="0">
                <a:solidFill>
                  <a:schemeClr val="dk1"/>
                </a:solidFill>
                <a:latin typeface="Arial"/>
                <a:ea typeface="Arial"/>
                <a:cs typeface="Arial"/>
                <a:sym typeface="Arial"/>
              </a:rPr>
              <a:t>•</a:t>
            </a:r>
            <a:r>
              <a:rPr lang="es-MX" sz="1200" b="0" i="0" u="none" strike="noStrike" cap="none" dirty="0">
                <a:solidFill>
                  <a:schemeClr val="dk1"/>
                </a:solidFill>
                <a:latin typeface="Arial"/>
                <a:ea typeface="Arial"/>
                <a:cs typeface="Arial"/>
                <a:sym typeface="Arial"/>
              </a:rPr>
              <a:t>Analizar los sistemas existentes para el manejo de información Determinar los requerimientos para el funcionamiento del software.</a:t>
            </a:r>
          </a:p>
          <a:p>
            <a:pPr marL="0" marR="0" lvl="0" indent="0" algn="just" rtl="0">
              <a:lnSpc>
                <a:spcPct val="100000"/>
              </a:lnSpc>
              <a:spcBef>
                <a:spcPts val="0"/>
              </a:spcBef>
              <a:spcAft>
                <a:spcPts val="0"/>
              </a:spcAft>
              <a:buClr>
                <a:schemeClr val="dk1"/>
              </a:buClr>
              <a:buSzPts val="1800"/>
              <a:buFont typeface="Arial"/>
              <a:buNone/>
            </a:pPr>
            <a:endParaRPr lang="es-MX" sz="1800" b="0" i="0" u="none" strike="noStrike" cap="none" dirty="0">
              <a:solidFill>
                <a:schemeClr val="dk1"/>
              </a:solidFill>
              <a:latin typeface="Arial"/>
              <a:ea typeface="Arial"/>
              <a:cs typeface="Arial"/>
              <a:sym typeface="Arial"/>
            </a:endParaRPr>
          </a:p>
        </p:txBody>
      </p:sp>
      <p:sp>
        <p:nvSpPr>
          <p:cNvPr id="354" name="Google Shape;354;p5"/>
          <p:cNvSpPr/>
          <p:nvPr/>
        </p:nvSpPr>
        <p:spPr>
          <a:xfrm>
            <a:off x="5593461" y="1215437"/>
            <a:ext cx="3348372" cy="387464"/>
          </a:xfrm>
          <a:prstGeom prst="roundRect">
            <a:avLst>
              <a:gd name="adj" fmla="val 16667"/>
            </a:avLst>
          </a:prstGeom>
          <a:solidFill>
            <a:srgbClr val="E2ECF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en-GB" sz="1800" b="0" i="0" u="none" strike="noStrike" cap="none">
                <a:solidFill>
                  <a:schemeClr val="dk1"/>
                </a:solidFill>
                <a:latin typeface="Arial"/>
                <a:ea typeface="Arial"/>
                <a:cs typeface="Arial"/>
                <a:sym typeface="Arial"/>
              </a:rPr>
              <a:t>ESPECÍFICOS</a:t>
            </a:r>
            <a:endParaRPr sz="1400" b="0" i="0" u="none" strike="noStrike" cap="none">
              <a:solidFill>
                <a:srgbClr val="000000"/>
              </a:solidFill>
              <a:latin typeface="Arial"/>
              <a:ea typeface="Arial"/>
              <a:cs typeface="Arial"/>
              <a:sym typeface="Arial"/>
            </a:endParaRPr>
          </a:p>
        </p:txBody>
      </p:sp>
      <p:sp>
        <p:nvSpPr>
          <p:cNvPr id="26" name="Google Shape;355;p5">
            <a:extLst>
              <a:ext uri="{FF2B5EF4-FFF2-40B4-BE49-F238E27FC236}">
                <a16:creationId xmlns:a16="http://schemas.microsoft.com/office/drawing/2014/main" id="{4159FB48-1F2F-48EE-A0BC-FABA47E8F82A}"/>
              </a:ext>
            </a:extLst>
          </p:cNvPr>
          <p:cNvSpPr/>
          <p:nvPr/>
        </p:nvSpPr>
        <p:spPr>
          <a:xfrm>
            <a:off x="5593306" y="3856012"/>
            <a:ext cx="3359694" cy="508847"/>
          </a:xfrm>
          <a:prstGeom prst="flowChartAlternateProcess">
            <a:avLst/>
          </a:prstGeom>
          <a:solidFill>
            <a:srgbClr val="E2ECF6"/>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1800"/>
              <a:buFont typeface="Arial"/>
              <a:buNone/>
            </a:pPr>
            <a:r>
              <a:rPr lang="es-MX" sz="1200" b="0" i="0" u="none" strike="noStrike" cap="none">
                <a:solidFill>
                  <a:schemeClr val="dk1"/>
                </a:solidFill>
                <a:latin typeface="Arial"/>
                <a:ea typeface="Arial"/>
                <a:cs typeface="Arial"/>
                <a:sym typeface="Arial"/>
              </a:rPr>
              <a:t>•Realizar pruebas con usuarios.</a:t>
            </a:r>
            <a:endParaRPr lang="es-MX" sz="1400" b="0" i="0" u="none" strike="noStrike" cap="none">
              <a:solidFill>
                <a:srgbClr val="000000"/>
              </a:solidFill>
              <a:latin typeface="Arial"/>
              <a:ea typeface="Arial"/>
              <a:cs typeface="Arial"/>
              <a:sym typeface="Arial"/>
            </a:endParaRPr>
          </a:p>
        </p:txBody>
      </p:sp>
      <p:sp>
        <p:nvSpPr>
          <p:cNvPr id="352" name="Google Shape;352;p5"/>
          <p:cNvSpPr/>
          <p:nvPr/>
        </p:nvSpPr>
        <p:spPr>
          <a:xfrm>
            <a:off x="5593306" y="2464701"/>
            <a:ext cx="3348372" cy="536288"/>
          </a:xfrm>
          <a:prstGeom prst="flowChartAlternateProcess">
            <a:avLst/>
          </a:prstGeom>
          <a:solidFill>
            <a:srgbClr val="E2ECF6"/>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Clr>
                <a:schemeClr val="dk1"/>
              </a:buClr>
              <a:buSzPts val="1800"/>
              <a:buFont typeface="Arial"/>
              <a:buNone/>
            </a:pPr>
            <a:r>
              <a:rPr lang="en-GB" sz="1200" b="0" i="0" u="none" strike="noStrike" cap="none" dirty="0">
                <a:solidFill>
                  <a:schemeClr val="dk1"/>
                </a:solidFill>
                <a:latin typeface="Arial"/>
                <a:ea typeface="Arial"/>
                <a:cs typeface="Arial"/>
                <a:sym typeface="Arial"/>
              </a:rPr>
              <a:t>•</a:t>
            </a:r>
            <a:r>
              <a:rPr lang="es-MX" sz="1200" b="0" i="0" u="none" strike="noStrike" cap="none" dirty="0">
                <a:solidFill>
                  <a:schemeClr val="dk1"/>
                </a:solidFill>
                <a:latin typeface="Arial"/>
                <a:ea typeface="Arial"/>
                <a:cs typeface="Arial"/>
                <a:sym typeface="Arial"/>
              </a:rPr>
              <a:t>Investigar tecnologías existentes y herramientas de Aplicación Multiplataforma.</a:t>
            </a:r>
            <a:endParaRPr sz="1400" b="0" i="0" u="none" strike="noStrike" cap="none" dirty="0">
              <a:solidFill>
                <a:srgbClr val="000000"/>
              </a:solidFill>
              <a:latin typeface="Arial"/>
              <a:ea typeface="Arial"/>
              <a:cs typeface="Arial"/>
              <a:sym typeface="Arial"/>
            </a:endParaRPr>
          </a:p>
        </p:txBody>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solidFill>
                  <a:schemeClr val="lt1"/>
                </a:solidFill>
              </a:rPr>
              <a:t>JUSTIFICACION</a:t>
            </a:r>
            <a:endParaRPr dirty="0">
              <a:solidFill>
                <a:schemeClr val="lt1"/>
              </a:solidFill>
            </a:endParaRPr>
          </a:p>
        </p:txBody>
      </p:sp>
      <p:sp>
        <p:nvSpPr>
          <p:cNvPr id="361" name="Google Shape;361;p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13</a:t>
            </a:fld>
            <a:endParaRPr/>
          </a:p>
        </p:txBody>
      </p:sp>
      <p:grpSp>
        <p:nvGrpSpPr>
          <p:cNvPr id="362" name="Google Shape;362;p6"/>
          <p:cNvGrpSpPr/>
          <p:nvPr/>
        </p:nvGrpSpPr>
        <p:grpSpPr>
          <a:xfrm>
            <a:off x="293683" y="574116"/>
            <a:ext cx="309041" cy="403123"/>
            <a:chOff x="590250" y="244200"/>
            <a:chExt cx="407975" cy="532175"/>
          </a:xfrm>
        </p:grpSpPr>
        <p:sp>
          <p:nvSpPr>
            <p:cNvPr id="363" name="Google Shape;363;p6"/>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6"/>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6"/>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6"/>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6"/>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6"/>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6"/>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6"/>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6"/>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6"/>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6"/>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6"/>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6"/>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6"/>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77" name="Google Shape;377;p6"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378" name="Google Shape;378;p6"/>
          <p:cNvPicPr preferRelativeResize="0"/>
          <p:nvPr/>
        </p:nvPicPr>
        <p:blipFill rotWithShape="1">
          <a:blip r:embed="rId4">
            <a:alphaModFix/>
          </a:blip>
          <a:srcRect/>
          <a:stretch/>
        </p:blipFill>
        <p:spPr>
          <a:xfrm>
            <a:off x="529843" y="2293386"/>
            <a:ext cx="2400780" cy="1777807"/>
          </a:xfrm>
          <a:prstGeom prst="rect">
            <a:avLst/>
          </a:prstGeom>
          <a:noFill/>
          <a:ln>
            <a:noFill/>
          </a:ln>
        </p:spPr>
      </p:pic>
      <p:sp>
        <p:nvSpPr>
          <p:cNvPr id="379" name="Google Shape;379;p6"/>
          <p:cNvSpPr txBox="1"/>
          <p:nvPr/>
        </p:nvSpPr>
        <p:spPr>
          <a:xfrm>
            <a:off x="1155396" y="1868390"/>
            <a:ext cx="114967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err="1">
                <a:solidFill>
                  <a:srgbClr val="1C405D"/>
                </a:solidFill>
                <a:latin typeface="Arial"/>
                <a:ea typeface="Arial"/>
                <a:cs typeface="Arial"/>
                <a:sym typeface="Arial"/>
              </a:rPr>
              <a:t>Tecnológica</a:t>
            </a:r>
            <a:endParaRPr sz="1400" b="0" i="0" u="none" strike="noStrike" cap="none" dirty="0">
              <a:solidFill>
                <a:srgbClr val="1C405D"/>
              </a:solidFill>
              <a:latin typeface="Arial"/>
              <a:ea typeface="Arial"/>
              <a:cs typeface="Arial"/>
              <a:sym typeface="Arial"/>
            </a:endParaRPr>
          </a:p>
        </p:txBody>
      </p:sp>
      <p:pic>
        <p:nvPicPr>
          <p:cNvPr id="380" name="Google Shape;380;p6" descr="Servicio de apoyo a empresas en la justificacion de sus ayudas ya concedidas"/>
          <p:cNvPicPr preferRelativeResize="0"/>
          <p:nvPr/>
        </p:nvPicPr>
        <p:blipFill rotWithShape="1">
          <a:blip r:embed="rId5">
            <a:alphaModFix/>
          </a:blip>
          <a:srcRect/>
          <a:stretch/>
        </p:blipFill>
        <p:spPr>
          <a:xfrm>
            <a:off x="3273237" y="2252407"/>
            <a:ext cx="2370410" cy="1777807"/>
          </a:xfrm>
          <a:prstGeom prst="rect">
            <a:avLst/>
          </a:prstGeom>
          <a:noFill/>
          <a:ln>
            <a:noFill/>
          </a:ln>
        </p:spPr>
      </p:pic>
      <p:sp>
        <p:nvSpPr>
          <p:cNvPr id="381" name="Google Shape;381;p6"/>
          <p:cNvSpPr txBox="1"/>
          <p:nvPr/>
        </p:nvSpPr>
        <p:spPr>
          <a:xfrm>
            <a:off x="4121651" y="1877297"/>
            <a:ext cx="67358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a:solidFill>
                  <a:srgbClr val="1C405D"/>
                </a:solidFill>
                <a:latin typeface="Arial"/>
                <a:ea typeface="Arial"/>
                <a:cs typeface="Arial"/>
                <a:sym typeface="Arial"/>
              </a:rPr>
              <a:t>Social</a:t>
            </a:r>
            <a:endParaRPr sz="1400" b="0" i="0" u="none" strike="noStrike" cap="none">
              <a:solidFill>
                <a:srgbClr val="1C405D"/>
              </a:solidFill>
              <a:latin typeface="Arial"/>
              <a:ea typeface="Arial"/>
              <a:cs typeface="Arial"/>
              <a:sym typeface="Arial"/>
            </a:endParaRPr>
          </a:p>
        </p:txBody>
      </p:sp>
      <p:pic>
        <p:nvPicPr>
          <p:cNvPr id="382" name="Google Shape;382;p6" descr="Cómo cuidar el medio ambiente - 10 acciones y consejos"/>
          <p:cNvPicPr preferRelativeResize="0"/>
          <p:nvPr/>
        </p:nvPicPr>
        <p:blipFill rotWithShape="1">
          <a:blip r:embed="rId6">
            <a:alphaModFix/>
          </a:blip>
          <a:srcRect l="21035" r="21036"/>
          <a:stretch/>
        </p:blipFill>
        <p:spPr>
          <a:xfrm>
            <a:off x="6213379" y="2158079"/>
            <a:ext cx="1708660" cy="1966461"/>
          </a:xfrm>
          <a:prstGeom prst="rect">
            <a:avLst/>
          </a:prstGeom>
          <a:noFill/>
          <a:ln>
            <a:noFill/>
          </a:ln>
        </p:spPr>
      </p:pic>
      <p:sp>
        <p:nvSpPr>
          <p:cNvPr id="383" name="Google Shape;383;p6"/>
          <p:cNvSpPr txBox="1"/>
          <p:nvPr/>
        </p:nvSpPr>
        <p:spPr>
          <a:xfrm>
            <a:off x="6334781" y="1940186"/>
            <a:ext cx="1587257"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1C405D"/>
                </a:solidFill>
                <a:latin typeface="Arial"/>
                <a:ea typeface="Arial"/>
                <a:cs typeface="Arial"/>
                <a:sym typeface="Arial"/>
              </a:rPr>
              <a:t>Medio Ambiental</a:t>
            </a:r>
            <a:endParaRPr sz="1400" b="0" i="0" u="none" strike="noStrike" cap="none" dirty="0">
              <a:solidFill>
                <a:srgbClr val="1C405D"/>
              </a:solidFill>
              <a:latin typeface="Arial"/>
              <a:ea typeface="Arial"/>
              <a:cs typeface="Arial"/>
              <a:sym typeface="Arial"/>
            </a:endParaRPr>
          </a:p>
        </p:txBody>
      </p:sp>
    </p:spTree>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solidFill>
                  <a:schemeClr val="lt1"/>
                </a:solidFill>
              </a:rPr>
              <a:t>METODOLOGÍA</a:t>
            </a:r>
            <a:endParaRPr dirty="0">
              <a:solidFill>
                <a:schemeClr val="lt1"/>
              </a:solidFill>
            </a:endParaRPr>
          </a:p>
        </p:txBody>
      </p:sp>
      <p:sp>
        <p:nvSpPr>
          <p:cNvPr id="389" name="Google Shape;389;p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14</a:t>
            </a:fld>
            <a:endParaRPr/>
          </a:p>
        </p:txBody>
      </p:sp>
      <p:grpSp>
        <p:nvGrpSpPr>
          <p:cNvPr id="390" name="Google Shape;390;p7"/>
          <p:cNvGrpSpPr/>
          <p:nvPr/>
        </p:nvGrpSpPr>
        <p:grpSpPr>
          <a:xfrm>
            <a:off x="293683" y="574116"/>
            <a:ext cx="309041" cy="403123"/>
            <a:chOff x="590250" y="244200"/>
            <a:chExt cx="407975" cy="532175"/>
          </a:xfrm>
        </p:grpSpPr>
        <p:sp>
          <p:nvSpPr>
            <p:cNvPr id="391" name="Google Shape;391;p7"/>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7"/>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7"/>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7"/>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7"/>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7"/>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7"/>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7"/>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7"/>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7"/>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7"/>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7"/>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7"/>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7"/>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05" name="Google Shape;405;p7"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406" name="Google Shape;406;p7"/>
          <p:cNvPicPr preferRelativeResize="0"/>
          <p:nvPr/>
        </p:nvPicPr>
        <p:blipFill rotWithShape="1">
          <a:blip r:embed="rId4">
            <a:alphaModFix/>
          </a:blip>
          <a:srcRect/>
          <a:stretch/>
        </p:blipFill>
        <p:spPr>
          <a:xfrm>
            <a:off x="1411609" y="1942006"/>
            <a:ext cx="5090790" cy="2808919"/>
          </a:xfrm>
          <a:prstGeom prst="rect">
            <a:avLst/>
          </a:prstGeom>
          <a:noFill/>
          <a:ln>
            <a:noFill/>
          </a:ln>
        </p:spPr>
      </p:pic>
      <p:sp>
        <p:nvSpPr>
          <p:cNvPr id="407" name="Google Shape;407;p7"/>
          <p:cNvSpPr txBox="1"/>
          <p:nvPr/>
        </p:nvSpPr>
        <p:spPr>
          <a:xfrm>
            <a:off x="2922106" y="1582640"/>
            <a:ext cx="206979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0" u="none" strike="noStrike" cap="none" dirty="0">
                <a:solidFill>
                  <a:srgbClr val="1C405D"/>
                </a:solidFill>
                <a:latin typeface="Arial"/>
                <a:ea typeface="Arial"/>
                <a:cs typeface="Arial"/>
                <a:sym typeface="Arial"/>
              </a:rPr>
              <a:t>METODOLOGIA PUDS</a:t>
            </a:r>
            <a:endParaRPr sz="1400" b="0" i="0" u="none" strike="noStrike" cap="none" dirty="0">
              <a:solidFill>
                <a:srgbClr val="1C405D"/>
              </a:solidFill>
              <a:latin typeface="Arial"/>
              <a:ea typeface="Arial"/>
              <a:cs typeface="Arial"/>
              <a:sym typeface="Arial"/>
            </a:endParaRPr>
          </a:p>
        </p:txBody>
      </p:sp>
    </p:spTree>
  </p:cSld>
  <p:clrMapOvr>
    <a:masterClrMapping/>
  </p:clrMapOvr>
  <p:transition spd="slow">
    <p:push/>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71"/>
        <p:cNvGrpSpPr/>
        <p:nvPr/>
      </p:nvGrpSpPr>
      <p:grpSpPr>
        <a:xfrm>
          <a:off x="0" y="0"/>
          <a:ext cx="0" cy="0"/>
          <a:chOff x="0" y="0"/>
          <a:chExt cx="0" cy="0"/>
        </a:xfrm>
      </p:grpSpPr>
      <p:sp>
        <p:nvSpPr>
          <p:cNvPr id="472" name="Google Shape;472;p27"/>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solidFill>
                  <a:schemeClr val="lt1"/>
                </a:solidFill>
              </a:rPr>
              <a:t>MARCO TEÓRICO REFERENCIAL</a:t>
            </a:r>
            <a:endParaRPr dirty="0">
              <a:solidFill>
                <a:schemeClr val="lt1"/>
              </a:solidFill>
            </a:endParaRPr>
          </a:p>
        </p:txBody>
      </p:sp>
      <p:sp>
        <p:nvSpPr>
          <p:cNvPr id="473" name="Google Shape;473;p2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15</a:t>
            </a:fld>
            <a:endParaRPr/>
          </a:p>
        </p:txBody>
      </p:sp>
      <p:grpSp>
        <p:nvGrpSpPr>
          <p:cNvPr id="474" name="Google Shape;474;p27"/>
          <p:cNvGrpSpPr/>
          <p:nvPr/>
        </p:nvGrpSpPr>
        <p:grpSpPr>
          <a:xfrm>
            <a:off x="293683" y="574116"/>
            <a:ext cx="309041" cy="403123"/>
            <a:chOff x="590250" y="244200"/>
            <a:chExt cx="407975" cy="532175"/>
          </a:xfrm>
        </p:grpSpPr>
        <p:sp>
          <p:nvSpPr>
            <p:cNvPr id="475" name="Google Shape;475;p27"/>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27"/>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27"/>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27"/>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27"/>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27"/>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27"/>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27"/>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27"/>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27"/>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27"/>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6" name="Google Shape;486;p27"/>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7" name="Google Shape;487;p27"/>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8" name="Google Shape;488;p27"/>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89" name="Google Shape;489;p27"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mc:AlternateContent xmlns:mc="http://schemas.openxmlformats.org/markup-compatibility/2006" xmlns:psez="http://schemas.microsoft.com/office/powerpoint/2016/sectionzoom">
        <mc:Choice Requires="psez">
          <p:graphicFrame>
            <p:nvGraphicFramePr>
              <p:cNvPr id="3" name="Vista general de sección 2">
                <a:extLst>
                  <a:ext uri="{FF2B5EF4-FFF2-40B4-BE49-F238E27FC236}">
                    <a16:creationId xmlns:a16="http://schemas.microsoft.com/office/drawing/2014/main" id="{45D3A3C0-8332-443F-BBE4-55662303AC2C}"/>
                  </a:ext>
                </a:extLst>
              </p:cNvPr>
              <p:cNvGraphicFramePr>
                <a:graphicFrameLocks noChangeAspect="1"/>
              </p:cNvGraphicFramePr>
              <p:nvPr>
                <p:extLst>
                  <p:ext uri="{D42A27DB-BD31-4B8C-83A1-F6EECF244321}">
                    <p14:modId xmlns:p14="http://schemas.microsoft.com/office/powerpoint/2010/main" val="631866299"/>
                  </p:ext>
                </p:extLst>
              </p:nvPr>
            </p:nvGraphicFramePr>
            <p:xfrm>
              <a:off x="546915" y="3350625"/>
              <a:ext cx="2286000" cy="1285875"/>
            </p:xfrm>
            <a:graphic>
              <a:graphicData uri="http://schemas.microsoft.com/office/powerpoint/2016/sectionzoom">
                <psez:sectionZm>
                  <psez:sectionZmObj sectionId="{FF3EE6D7-AAE7-4540-AAFE-1386D27CE311}">
                    <psez:zmPr id="{0A08D400-C690-4CD6-881F-A4B0EF7DC6EB}" transitionDur="1000" showBg="0">
                      <p166:blipFill xmlns:p166="http://schemas.microsoft.com/office/powerpoint/2016/6/main">
                        <a:blip r:embed="rId4"/>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3" name="Vista general de sección 2">
                <a:hlinkClick r:id="rId5" action="ppaction://hlinksldjump"/>
                <a:extLst>
                  <a:ext uri="{FF2B5EF4-FFF2-40B4-BE49-F238E27FC236}">
                    <a16:creationId xmlns:a16="http://schemas.microsoft.com/office/drawing/2014/main" id="{45D3A3C0-8332-443F-BBE4-55662303AC2C}"/>
                  </a:ext>
                </a:extLst>
              </p:cNvPr>
              <p:cNvPicPr>
                <a:picLocks noGrp="1" noRot="1" noChangeAspect="1" noMove="1" noResize="1" noEditPoints="1" noAdjustHandles="1" noChangeArrowheads="1" noChangeShapeType="1"/>
              </p:cNvPicPr>
              <p:nvPr/>
            </p:nvPicPr>
            <p:blipFill>
              <a:blip r:embed="rId6"/>
              <a:stretch>
                <a:fillRect/>
              </a:stretch>
            </p:blipFill>
            <p:spPr>
              <a:xfrm>
                <a:off x="546915" y="3350625"/>
                <a:ext cx="2286000" cy="1285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6" name="Vista general de sección 5">
                <a:extLst>
                  <a:ext uri="{FF2B5EF4-FFF2-40B4-BE49-F238E27FC236}">
                    <a16:creationId xmlns:a16="http://schemas.microsoft.com/office/drawing/2014/main" id="{BA45B870-B2CA-44A9-9EA8-735E1B8FA53C}"/>
                  </a:ext>
                </a:extLst>
              </p:cNvPr>
              <p:cNvGraphicFramePr>
                <a:graphicFrameLocks noChangeAspect="1"/>
              </p:cNvGraphicFramePr>
              <p:nvPr>
                <p:extLst>
                  <p:ext uri="{D42A27DB-BD31-4B8C-83A1-F6EECF244321}">
                    <p14:modId xmlns:p14="http://schemas.microsoft.com/office/powerpoint/2010/main" val="4014915651"/>
                  </p:ext>
                </p:extLst>
              </p:nvPr>
            </p:nvGraphicFramePr>
            <p:xfrm>
              <a:off x="529843" y="1762432"/>
              <a:ext cx="2286000" cy="1285875"/>
            </p:xfrm>
            <a:graphic>
              <a:graphicData uri="http://schemas.microsoft.com/office/powerpoint/2016/sectionzoom">
                <psez:sectionZm>
                  <psez:sectionZmObj sectionId="{D00DF83C-BD29-4DBC-994B-BAF25F526252}">
                    <psez:zmPr id="{44346705-8A71-4E48-A4E1-3AF6F08A3182}" transitionDur="1000" showBg="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6" name="Vista general de sección 5">
                <a:hlinkClick r:id="rId8" action="ppaction://hlinksldjump"/>
                <a:extLst>
                  <a:ext uri="{FF2B5EF4-FFF2-40B4-BE49-F238E27FC236}">
                    <a16:creationId xmlns:a16="http://schemas.microsoft.com/office/drawing/2014/main" id="{BA45B870-B2CA-44A9-9EA8-735E1B8FA53C}"/>
                  </a:ext>
                </a:extLst>
              </p:cNvPr>
              <p:cNvPicPr>
                <a:picLocks noGrp="1" noRot="1" noChangeAspect="1" noMove="1" noResize="1" noEditPoints="1" noAdjustHandles="1" noChangeArrowheads="1" noChangeShapeType="1"/>
              </p:cNvPicPr>
              <p:nvPr/>
            </p:nvPicPr>
            <p:blipFill>
              <a:blip r:embed="rId9"/>
              <a:stretch>
                <a:fillRect/>
              </a:stretch>
            </p:blipFill>
            <p:spPr>
              <a:xfrm>
                <a:off x="529843" y="1762432"/>
                <a:ext cx="2286000" cy="1285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8" name="Vista general de sección 7">
                <a:extLst>
                  <a:ext uri="{FF2B5EF4-FFF2-40B4-BE49-F238E27FC236}">
                    <a16:creationId xmlns:a16="http://schemas.microsoft.com/office/drawing/2014/main" id="{1E3B4E4C-8760-4136-877B-CC12B77D3909}"/>
                  </a:ext>
                </a:extLst>
              </p:cNvPr>
              <p:cNvGraphicFramePr>
                <a:graphicFrameLocks noChangeAspect="1"/>
              </p:cNvGraphicFramePr>
              <p:nvPr>
                <p:extLst>
                  <p:ext uri="{D42A27DB-BD31-4B8C-83A1-F6EECF244321}">
                    <p14:modId xmlns:p14="http://schemas.microsoft.com/office/powerpoint/2010/main" val="1337418823"/>
                  </p:ext>
                </p:extLst>
              </p:nvPr>
            </p:nvGraphicFramePr>
            <p:xfrm>
              <a:off x="5015759" y="3350624"/>
              <a:ext cx="2286000" cy="1285875"/>
            </p:xfrm>
            <a:graphic>
              <a:graphicData uri="http://schemas.microsoft.com/office/powerpoint/2016/sectionzoom">
                <psez:sectionZm>
                  <psez:sectionZmObj sectionId="{17DE9C8E-7C93-488B-AF31-AC53D6CA124E}">
                    <psez:zmPr id="{AA97BD30-CCB4-4C83-A386-C54EA90F3680}" transitionDur="1000" showBg="0">
                      <p166:blipFill xmlns:p166="http://schemas.microsoft.com/office/powerpoint/2016/6/main">
                        <a:blip r:embed="rId10"/>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8" name="Vista general de sección 7">
                <a:hlinkClick r:id="rId11" action="ppaction://hlinksldjump"/>
                <a:extLst>
                  <a:ext uri="{FF2B5EF4-FFF2-40B4-BE49-F238E27FC236}">
                    <a16:creationId xmlns:a16="http://schemas.microsoft.com/office/drawing/2014/main" id="{1E3B4E4C-8760-4136-877B-CC12B77D3909}"/>
                  </a:ext>
                </a:extLst>
              </p:cNvPr>
              <p:cNvPicPr>
                <a:picLocks noGrp="1" noRot="1" noChangeAspect="1" noMove="1" noResize="1" noEditPoints="1" noAdjustHandles="1" noChangeArrowheads="1" noChangeShapeType="1"/>
              </p:cNvPicPr>
              <p:nvPr/>
            </p:nvPicPr>
            <p:blipFill>
              <a:blip r:embed="rId12"/>
              <a:stretch>
                <a:fillRect/>
              </a:stretch>
            </p:blipFill>
            <p:spPr>
              <a:xfrm>
                <a:off x="5015759" y="3350624"/>
                <a:ext cx="2286000" cy="1285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0" name="Vista general de sección 9">
                <a:extLst>
                  <a:ext uri="{FF2B5EF4-FFF2-40B4-BE49-F238E27FC236}">
                    <a16:creationId xmlns:a16="http://schemas.microsoft.com/office/drawing/2014/main" id="{63DEB13D-888B-4497-A3B7-8590390440FB}"/>
                  </a:ext>
                </a:extLst>
              </p:cNvPr>
              <p:cNvGraphicFramePr>
                <a:graphicFrameLocks noChangeAspect="1"/>
              </p:cNvGraphicFramePr>
              <p:nvPr>
                <p:extLst>
                  <p:ext uri="{D42A27DB-BD31-4B8C-83A1-F6EECF244321}">
                    <p14:modId xmlns:p14="http://schemas.microsoft.com/office/powerpoint/2010/main" val="1978800667"/>
                  </p:ext>
                </p:extLst>
              </p:nvPr>
            </p:nvGraphicFramePr>
            <p:xfrm>
              <a:off x="2815843" y="3350625"/>
              <a:ext cx="2286000" cy="1285875"/>
            </p:xfrm>
            <a:graphic>
              <a:graphicData uri="http://schemas.microsoft.com/office/powerpoint/2016/sectionzoom">
                <psez:sectionZm>
                  <psez:sectionZmObj sectionId="{E067D4B4-04A4-4E7A-BE10-E76F1FE3775F}">
                    <psez:zmPr id="{3171E3C9-19C7-4858-AEF1-DF76B342B095}" transitionDur="1000" showBg="0">
                      <p166:blipFill xmlns:p166="http://schemas.microsoft.com/office/powerpoint/2016/6/main">
                        <a:blip r:embed="rId13"/>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10" name="Vista general de sección 9">
                <a:hlinkClick r:id="rId14" action="ppaction://hlinksldjump"/>
                <a:extLst>
                  <a:ext uri="{FF2B5EF4-FFF2-40B4-BE49-F238E27FC236}">
                    <a16:creationId xmlns:a16="http://schemas.microsoft.com/office/drawing/2014/main" id="{63DEB13D-888B-4497-A3B7-8590390440FB}"/>
                  </a:ext>
                </a:extLst>
              </p:cNvPr>
              <p:cNvPicPr>
                <a:picLocks noGrp="1" noRot="1" noChangeAspect="1" noMove="1" noResize="1" noEditPoints="1" noAdjustHandles="1" noChangeArrowheads="1" noChangeShapeType="1"/>
              </p:cNvPicPr>
              <p:nvPr/>
            </p:nvPicPr>
            <p:blipFill>
              <a:blip r:embed="rId15"/>
              <a:stretch>
                <a:fillRect/>
              </a:stretch>
            </p:blipFill>
            <p:spPr>
              <a:xfrm>
                <a:off x="2815843" y="3350625"/>
                <a:ext cx="2286000" cy="1285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2" name="Vista general de sección 11">
                <a:extLst>
                  <a:ext uri="{FF2B5EF4-FFF2-40B4-BE49-F238E27FC236}">
                    <a16:creationId xmlns:a16="http://schemas.microsoft.com/office/drawing/2014/main" id="{69D4230B-9E03-479B-B2FD-6FD9A2E3E030}"/>
                  </a:ext>
                </a:extLst>
              </p:cNvPr>
              <p:cNvGraphicFramePr>
                <a:graphicFrameLocks noChangeAspect="1"/>
              </p:cNvGraphicFramePr>
              <p:nvPr>
                <p:extLst>
                  <p:ext uri="{D42A27DB-BD31-4B8C-83A1-F6EECF244321}">
                    <p14:modId xmlns:p14="http://schemas.microsoft.com/office/powerpoint/2010/main" val="513815072"/>
                  </p:ext>
                </p:extLst>
              </p:nvPr>
            </p:nvGraphicFramePr>
            <p:xfrm>
              <a:off x="5015759" y="1762431"/>
              <a:ext cx="2286000" cy="1285875"/>
            </p:xfrm>
            <a:graphic>
              <a:graphicData uri="http://schemas.microsoft.com/office/powerpoint/2016/sectionzoom">
                <psez:sectionZm>
                  <psez:sectionZmObj sectionId="{7EF725DF-D7A1-444B-A918-2E802E8223B8}">
                    <psez:zmPr id="{17959897-1E55-46B9-9D7B-63DC29E19CFF}" transitionDur="1000" showBg="0">
                      <p166:blipFill xmlns:p166="http://schemas.microsoft.com/office/powerpoint/2016/6/main">
                        <a:blip r:embed="rId16"/>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12" name="Vista general de sección 11">
                <a:hlinkClick r:id="rId17" action="ppaction://hlinksldjump"/>
                <a:extLst>
                  <a:ext uri="{FF2B5EF4-FFF2-40B4-BE49-F238E27FC236}">
                    <a16:creationId xmlns:a16="http://schemas.microsoft.com/office/drawing/2014/main" id="{69D4230B-9E03-479B-B2FD-6FD9A2E3E030}"/>
                  </a:ext>
                </a:extLst>
              </p:cNvPr>
              <p:cNvPicPr>
                <a:picLocks noGrp="1" noRot="1" noChangeAspect="1" noMove="1" noResize="1" noEditPoints="1" noAdjustHandles="1" noChangeArrowheads="1" noChangeShapeType="1"/>
              </p:cNvPicPr>
              <p:nvPr/>
            </p:nvPicPr>
            <p:blipFill>
              <a:blip r:embed="rId18"/>
              <a:stretch>
                <a:fillRect/>
              </a:stretch>
            </p:blipFill>
            <p:spPr>
              <a:xfrm>
                <a:off x="5015759" y="1762431"/>
                <a:ext cx="2286000" cy="1285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4" name="Vista general de sección 13">
                <a:extLst>
                  <a:ext uri="{FF2B5EF4-FFF2-40B4-BE49-F238E27FC236}">
                    <a16:creationId xmlns:a16="http://schemas.microsoft.com/office/drawing/2014/main" id="{DB6DD386-F5BA-448C-84D8-019807C30A55}"/>
                  </a:ext>
                </a:extLst>
              </p:cNvPr>
              <p:cNvGraphicFramePr>
                <a:graphicFrameLocks noChangeAspect="1"/>
              </p:cNvGraphicFramePr>
              <p:nvPr>
                <p:extLst>
                  <p:ext uri="{D42A27DB-BD31-4B8C-83A1-F6EECF244321}">
                    <p14:modId xmlns:p14="http://schemas.microsoft.com/office/powerpoint/2010/main" val="2026204766"/>
                  </p:ext>
                </p:extLst>
              </p:nvPr>
            </p:nvGraphicFramePr>
            <p:xfrm>
              <a:off x="2729759" y="1762431"/>
              <a:ext cx="2286000" cy="1285875"/>
            </p:xfrm>
            <a:graphic>
              <a:graphicData uri="http://schemas.microsoft.com/office/powerpoint/2016/sectionzoom">
                <psez:sectionZm>
                  <psez:sectionZmObj sectionId="{479CD2AC-3DDA-43FA-8FF5-6331FB493982}">
                    <psez:zmPr id="{F2423962-9A0B-4462-8FED-79167FA08B21}" transitionDur="1000" showBg="0">
                      <p166:blipFill xmlns:p166="http://schemas.microsoft.com/office/powerpoint/2016/6/main">
                        <a:blip r:embed="rId19"/>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14" name="Vista general de sección 13">
                <a:hlinkClick r:id="rId20" action="ppaction://hlinksldjump"/>
                <a:extLst>
                  <a:ext uri="{FF2B5EF4-FFF2-40B4-BE49-F238E27FC236}">
                    <a16:creationId xmlns:a16="http://schemas.microsoft.com/office/drawing/2014/main" id="{DB6DD386-F5BA-448C-84D8-019807C30A55}"/>
                  </a:ext>
                </a:extLst>
              </p:cNvPr>
              <p:cNvPicPr>
                <a:picLocks noGrp="1" noRot="1" noChangeAspect="1" noMove="1" noResize="1" noEditPoints="1" noAdjustHandles="1" noChangeArrowheads="1" noChangeShapeType="1"/>
              </p:cNvPicPr>
              <p:nvPr/>
            </p:nvPicPr>
            <p:blipFill>
              <a:blip r:embed="rId21"/>
              <a:stretch>
                <a:fillRect/>
              </a:stretch>
            </p:blipFill>
            <p:spPr>
              <a:xfrm>
                <a:off x="2729759" y="1762431"/>
                <a:ext cx="2286000" cy="1285875"/>
              </a:xfrm>
              <a:prstGeom prst="rect">
                <a:avLst/>
              </a:prstGeom>
            </p:spPr>
          </p:pic>
        </mc:Fallback>
      </mc:AlternateContent>
    </p:spTree>
  </p:cSld>
  <p:clrMapOvr>
    <a:masterClrMapping/>
  </p:clrMapOvr>
  <p:transition spd="slow">
    <p:push/>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26"/>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solidFill>
                  <a:schemeClr val="lt1"/>
                </a:solidFill>
              </a:rPr>
              <a:t>MARCO TEÓRICO CONCEPTUAL</a:t>
            </a:r>
            <a:endParaRPr dirty="0">
              <a:solidFill>
                <a:schemeClr val="lt1"/>
              </a:solidFill>
            </a:endParaRPr>
          </a:p>
        </p:txBody>
      </p:sp>
      <p:sp>
        <p:nvSpPr>
          <p:cNvPr id="445" name="Google Shape;445;p26"/>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16</a:t>
            </a:fld>
            <a:endParaRPr/>
          </a:p>
        </p:txBody>
      </p:sp>
      <p:grpSp>
        <p:nvGrpSpPr>
          <p:cNvPr id="446" name="Google Shape;446;p26"/>
          <p:cNvGrpSpPr/>
          <p:nvPr/>
        </p:nvGrpSpPr>
        <p:grpSpPr>
          <a:xfrm>
            <a:off x="293683" y="574116"/>
            <a:ext cx="309041" cy="403123"/>
            <a:chOff x="590250" y="244200"/>
            <a:chExt cx="407975" cy="532175"/>
          </a:xfrm>
        </p:grpSpPr>
        <p:sp>
          <p:nvSpPr>
            <p:cNvPr id="447" name="Google Shape;447;p26"/>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26"/>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26"/>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26"/>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26"/>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26"/>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26"/>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26"/>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26"/>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26"/>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26"/>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26"/>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26"/>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26"/>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61" name="Google Shape;461;p26"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mc:AlternateContent xmlns:mc="http://schemas.openxmlformats.org/markup-compatibility/2006" xmlns:psez="http://schemas.microsoft.com/office/powerpoint/2016/sectionzoom">
        <mc:Choice Requires="psez">
          <p:graphicFrame>
            <p:nvGraphicFramePr>
              <p:cNvPr id="3" name="Vista general de sección 2">
                <a:extLst>
                  <a:ext uri="{FF2B5EF4-FFF2-40B4-BE49-F238E27FC236}">
                    <a16:creationId xmlns:a16="http://schemas.microsoft.com/office/drawing/2014/main" id="{01CABE96-6D68-6E5F-8092-44442C615BEB}"/>
                  </a:ext>
                </a:extLst>
              </p:cNvPr>
              <p:cNvGraphicFramePr>
                <a:graphicFrameLocks noChangeAspect="1"/>
              </p:cNvGraphicFramePr>
              <p:nvPr>
                <p:extLst>
                  <p:ext uri="{D42A27DB-BD31-4B8C-83A1-F6EECF244321}">
                    <p14:modId xmlns:p14="http://schemas.microsoft.com/office/powerpoint/2010/main" val="3008962021"/>
                  </p:ext>
                </p:extLst>
              </p:nvPr>
            </p:nvGraphicFramePr>
            <p:xfrm>
              <a:off x="2681612" y="1778551"/>
              <a:ext cx="2286000" cy="1285875"/>
            </p:xfrm>
            <a:graphic>
              <a:graphicData uri="http://schemas.microsoft.com/office/powerpoint/2016/sectionzoom">
                <psez:sectionZm>
                  <psez:sectionZmObj sectionId="{281E9307-8D42-43AF-A213-97799DF287CC}">
                    <psez:zmPr id="{B55563F6-A92B-4E17-8599-F945D8E18961}" transitionDur="1000" showBg="0">
                      <p166:blipFill xmlns:p166="http://schemas.microsoft.com/office/powerpoint/2016/6/main">
                        <a:blip r:embed="rId4"/>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3" name="Vista general de sección 2">
                <a:hlinkClick r:id="rId5" action="ppaction://hlinksldjump"/>
                <a:extLst>
                  <a:ext uri="{FF2B5EF4-FFF2-40B4-BE49-F238E27FC236}">
                    <a16:creationId xmlns:a16="http://schemas.microsoft.com/office/drawing/2014/main" id="{01CABE96-6D68-6E5F-8092-44442C615BEB}"/>
                  </a:ext>
                </a:extLst>
              </p:cNvPr>
              <p:cNvPicPr>
                <a:picLocks noGrp="1" noRot="1" noChangeAspect="1" noMove="1" noResize="1" noEditPoints="1" noAdjustHandles="1" noChangeArrowheads="1" noChangeShapeType="1"/>
              </p:cNvPicPr>
              <p:nvPr/>
            </p:nvPicPr>
            <p:blipFill>
              <a:blip r:embed="rId6"/>
              <a:stretch>
                <a:fillRect/>
              </a:stretch>
            </p:blipFill>
            <p:spPr>
              <a:xfrm>
                <a:off x="2681612" y="1778551"/>
                <a:ext cx="2286000" cy="1285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5" name="Vista general de sección 4">
                <a:extLst>
                  <a:ext uri="{FF2B5EF4-FFF2-40B4-BE49-F238E27FC236}">
                    <a16:creationId xmlns:a16="http://schemas.microsoft.com/office/drawing/2014/main" id="{D98DF0EB-4689-37A1-72F7-58EA2CCB22CF}"/>
                  </a:ext>
                </a:extLst>
              </p:cNvPr>
              <p:cNvGraphicFramePr>
                <a:graphicFrameLocks noChangeAspect="1"/>
              </p:cNvGraphicFramePr>
              <p:nvPr>
                <p:extLst>
                  <p:ext uri="{D42A27DB-BD31-4B8C-83A1-F6EECF244321}">
                    <p14:modId xmlns:p14="http://schemas.microsoft.com/office/powerpoint/2010/main" val="546508592"/>
                  </p:ext>
                </p:extLst>
              </p:nvPr>
            </p:nvGraphicFramePr>
            <p:xfrm>
              <a:off x="4969806" y="3330602"/>
              <a:ext cx="2286000" cy="1285875"/>
            </p:xfrm>
            <a:graphic>
              <a:graphicData uri="http://schemas.microsoft.com/office/powerpoint/2016/sectionzoom">
                <psez:sectionZm>
                  <psez:sectionZmObj sectionId="{38A61919-BEB0-4E07-84B9-E4F2597D3D0D}">
                    <psez:zmPr id="{E9287EDE-10A4-4955-8C98-81A9C6B1CCFD}" transitionDur="1000" showBg="0">
                      <p166:blipFill xmlns:p166="http://schemas.microsoft.com/office/powerpoint/2016/6/main">
                        <a:blip r:embed="rId7"/>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5" name="Vista general de sección 4">
                <a:hlinkClick r:id="rId8" action="ppaction://hlinksldjump"/>
                <a:extLst>
                  <a:ext uri="{FF2B5EF4-FFF2-40B4-BE49-F238E27FC236}">
                    <a16:creationId xmlns:a16="http://schemas.microsoft.com/office/drawing/2014/main" id="{D98DF0EB-4689-37A1-72F7-58EA2CCB22CF}"/>
                  </a:ext>
                </a:extLst>
              </p:cNvPr>
              <p:cNvPicPr>
                <a:picLocks noGrp="1" noRot="1" noChangeAspect="1" noMove="1" noResize="1" noEditPoints="1" noAdjustHandles="1" noChangeArrowheads="1" noChangeShapeType="1"/>
              </p:cNvPicPr>
              <p:nvPr/>
            </p:nvPicPr>
            <p:blipFill>
              <a:blip r:embed="rId9"/>
              <a:stretch>
                <a:fillRect/>
              </a:stretch>
            </p:blipFill>
            <p:spPr>
              <a:xfrm>
                <a:off x="4969806" y="3330602"/>
                <a:ext cx="2286000" cy="1285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7" name="Vista general de sección 6">
                <a:extLst>
                  <a:ext uri="{FF2B5EF4-FFF2-40B4-BE49-F238E27FC236}">
                    <a16:creationId xmlns:a16="http://schemas.microsoft.com/office/drawing/2014/main" id="{20B61049-2DD8-425F-45E8-FFA9B5FCB593}"/>
                  </a:ext>
                </a:extLst>
              </p:cNvPr>
              <p:cNvGraphicFramePr>
                <a:graphicFrameLocks noChangeAspect="1"/>
              </p:cNvGraphicFramePr>
              <p:nvPr>
                <p:extLst>
                  <p:ext uri="{D42A27DB-BD31-4B8C-83A1-F6EECF244321}">
                    <p14:modId xmlns:p14="http://schemas.microsoft.com/office/powerpoint/2010/main" val="3135970282"/>
                  </p:ext>
                </p:extLst>
              </p:nvPr>
            </p:nvGraphicFramePr>
            <p:xfrm>
              <a:off x="4969806" y="1778282"/>
              <a:ext cx="2286000" cy="1285875"/>
            </p:xfrm>
            <a:graphic>
              <a:graphicData uri="http://schemas.microsoft.com/office/powerpoint/2016/sectionzoom">
                <psez:sectionZm>
                  <psez:sectionZmObj sectionId="{C55739C6-BC44-4A6A-ABA9-78F05DD96205}">
                    <psez:zmPr id="{8619DF84-AF5D-4EB6-8BC1-F68E7D98AE36}" transitionDur="1000" showBg="0">
                      <p166:blipFill xmlns:p166="http://schemas.microsoft.com/office/powerpoint/2016/6/main">
                        <a:blip r:embed="rId10"/>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7" name="Vista general de sección 6">
                <a:hlinkClick r:id="rId11" action="ppaction://hlinksldjump"/>
                <a:extLst>
                  <a:ext uri="{FF2B5EF4-FFF2-40B4-BE49-F238E27FC236}">
                    <a16:creationId xmlns:a16="http://schemas.microsoft.com/office/drawing/2014/main" id="{20B61049-2DD8-425F-45E8-FFA9B5FCB593}"/>
                  </a:ext>
                </a:extLst>
              </p:cNvPr>
              <p:cNvPicPr>
                <a:picLocks noGrp="1" noRot="1" noChangeAspect="1" noMove="1" noResize="1" noEditPoints="1" noAdjustHandles="1" noChangeArrowheads="1" noChangeShapeType="1"/>
              </p:cNvPicPr>
              <p:nvPr/>
            </p:nvPicPr>
            <p:blipFill>
              <a:blip r:embed="rId12"/>
              <a:stretch>
                <a:fillRect/>
              </a:stretch>
            </p:blipFill>
            <p:spPr>
              <a:xfrm>
                <a:off x="4969806" y="1778282"/>
                <a:ext cx="2286000" cy="1285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9" name="Vista general de sección 8">
                <a:extLst>
                  <a:ext uri="{FF2B5EF4-FFF2-40B4-BE49-F238E27FC236}">
                    <a16:creationId xmlns:a16="http://schemas.microsoft.com/office/drawing/2014/main" id="{3A0ED329-C857-ABB0-4C4D-FB3C315F5D73}"/>
                  </a:ext>
                </a:extLst>
              </p:cNvPr>
              <p:cNvGraphicFramePr>
                <a:graphicFrameLocks noChangeAspect="1"/>
              </p:cNvGraphicFramePr>
              <p:nvPr>
                <p:extLst>
                  <p:ext uri="{D42A27DB-BD31-4B8C-83A1-F6EECF244321}">
                    <p14:modId xmlns:p14="http://schemas.microsoft.com/office/powerpoint/2010/main" val="1088443554"/>
                  </p:ext>
                </p:extLst>
              </p:nvPr>
            </p:nvGraphicFramePr>
            <p:xfrm>
              <a:off x="2681612" y="3330603"/>
              <a:ext cx="2286000" cy="1285875"/>
            </p:xfrm>
            <a:graphic>
              <a:graphicData uri="http://schemas.microsoft.com/office/powerpoint/2016/sectionzoom">
                <psez:sectionZm>
                  <psez:sectionZmObj sectionId="{6445CA95-4FD7-43FE-B055-95E55EF01B79}">
                    <psez:zmPr id="{DC141F4D-D7A0-4A50-90F2-8D6C55915F12}" transitionDur="1000" showBg="0">
                      <p166:blipFill xmlns:p166="http://schemas.microsoft.com/office/powerpoint/2016/6/main">
                        <a:blip r:embed="rId13"/>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9" name="Vista general de sección 8">
                <a:hlinkClick r:id="rId14" action="ppaction://hlinksldjump"/>
                <a:extLst>
                  <a:ext uri="{FF2B5EF4-FFF2-40B4-BE49-F238E27FC236}">
                    <a16:creationId xmlns:a16="http://schemas.microsoft.com/office/drawing/2014/main" id="{3A0ED329-C857-ABB0-4C4D-FB3C315F5D73}"/>
                  </a:ext>
                </a:extLst>
              </p:cNvPr>
              <p:cNvPicPr>
                <a:picLocks noGrp="1" noRot="1" noChangeAspect="1" noMove="1" noResize="1" noEditPoints="1" noAdjustHandles="1" noChangeArrowheads="1" noChangeShapeType="1"/>
              </p:cNvPicPr>
              <p:nvPr/>
            </p:nvPicPr>
            <p:blipFill>
              <a:blip r:embed="rId15"/>
              <a:stretch>
                <a:fillRect/>
              </a:stretch>
            </p:blipFill>
            <p:spPr>
              <a:xfrm>
                <a:off x="2681612" y="3330603"/>
                <a:ext cx="2286000" cy="1285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1" name="Vista general de sección 10">
                <a:extLst>
                  <a:ext uri="{FF2B5EF4-FFF2-40B4-BE49-F238E27FC236}">
                    <a16:creationId xmlns:a16="http://schemas.microsoft.com/office/drawing/2014/main" id="{A2C768B3-0B9E-CDF4-C925-E0D46496DF10}"/>
                  </a:ext>
                </a:extLst>
              </p:cNvPr>
              <p:cNvGraphicFramePr>
                <a:graphicFrameLocks noChangeAspect="1"/>
              </p:cNvGraphicFramePr>
              <p:nvPr>
                <p:extLst>
                  <p:ext uri="{D42A27DB-BD31-4B8C-83A1-F6EECF244321}">
                    <p14:modId xmlns:p14="http://schemas.microsoft.com/office/powerpoint/2010/main" val="2994803074"/>
                  </p:ext>
                </p:extLst>
              </p:nvPr>
            </p:nvGraphicFramePr>
            <p:xfrm>
              <a:off x="392103" y="3330602"/>
              <a:ext cx="2286000" cy="1285875"/>
            </p:xfrm>
            <a:graphic>
              <a:graphicData uri="http://schemas.microsoft.com/office/powerpoint/2016/sectionzoom">
                <psez:sectionZm>
                  <psez:sectionZmObj sectionId="{D23EE43A-E77C-4CC0-922F-05B42CFFA01F}">
                    <psez:zmPr id="{FB15B728-3D54-4CEB-B95F-61FDE7106210}" transitionDur="1000" showBg="0">
                      <p166:blipFill xmlns:p166="http://schemas.microsoft.com/office/powerpoint/2016/6/main">
                        <a:blip r:embed="rId16"/>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11" name="Vista general de sección 10">
                <a:hlinkClick r:id="rId17" action="ppaction://hlinksldjump"/>
                <a:extLst>
                  <a:ext uri="{FF2B5EF4-FFF2-40B4-BE49-F238E27FC236}">
                    <a16:creationId xmlns:a16="http://schemas.microsoft.com/office/drawing/2014/main" id="{A2C768B3-0B9E-CDF4-C925-E0D46496DF10}"/>
                  </a:ext>
                </a:extLst>
              </p:cNvPr>
              <p:cNvPicPr>
                <a:picLocks noGrp="1" noRot="1" noChangeAspect="1" noMove="1" noResize="1" noEditPoints="1" noAdjustHandles="1" noChangeArrowheads="1" noChangeShapeType="1"/>
              </p:cNvPicPr>
              <p:nvPr/>
            </p:nvPicPr>
            <p:blipFill>
              <a:blip r:embed="rId18"/>
              <a:stretch>
                <a:fillRect/>
              </a:stretch>
            </p:blipFill>
            <p:spPr>
              <a:xfrm>
                <a:off x="392103" y="3330602"/>
                <a:ext cx="2286000" cy="1285875"/>
              </a:xfrm>
              <a:prstGeom prst="rect">
                <a:avLst/>
              </a:prstGeom>
            </p:spPr>
          </p:pic>
        </mc:Fallback>
      </mc:AlternateContent>
      <mc:AlternateContent xmlns:mc="http://schemas.openxmlformats.org/markup-compatibility/2006" xmlns:psez="http://schemas.microsoft.com/office/powerpoint/2016/sectionzoom">
        <mc:Choice Requires="psez">
          <p:graphicFrame>
            <p:nvGraphicFramePr>
              <p:cNvPr id="13" name="Vista general de sección 12">
                <a:extLst>
                  <a:ext uri="{FF2B5EF4-FFF2-40B4-BE49-F238E27FC236}">
                    <a16:creationId xmlns:a16="http://schemas.microsoft.com/office/drawing/2014/main" id="{876DC400-64FE-7A38-F5AC-7365324F0219}"/>
                  </a:ext>
                </a:extLst>
              </p:cNvPr>
              <p:cNvGraphicFramePr>
                <a:graphicFrameLocks noChangeAspect="1"/>
              </p:cNvGraphicFramePr>
              <p:nvPr>
                <p:extLst>
                  <p:ext uri="{D42A27DB-BD31-4B8C-83A1-F6EECF244321}">
                    <p14:modId xmlns:p14="http://schemas.microsoft.com/office/powerpoint/2010/main" val="828926139"/>
                  </p:ext>
                </p:extLst>
              </p:nvPr>
            </p:nvGraphicFramePr>
            <p:xfrm>
              <a:off x="388938" y="1778280"/>
              <a:ext cx="2286000" cy="1285875"/>
            </p:xfrm>
            <a:graphic>
              <a:graphicData uri="http://schemas.microsoft.com/office/powerpoint/2016/sectionzoom">
                <psez:sectionZm>
                  <psez:sectionZmObj sectionId="{F9F9B86A-216D-4C6C-AF68-8792C37C4055}">
                    <psez:zmPr id="{964E321F-3F9C-4E82-8F8C-66353523C4FF}" transitionDur="1000" showBg="0">
                      <p166:blipFill xmlns:p166="http://schemas.microsoft.com/office/powerpoint/2016/6/main">
                        <a:blip r:embed="rId19"/>
                        <a:stretch>
                          <a:fillRect/>
                        </a:stretch>
                      </p166:blipFill>
                      <p166:spPr xmlns:p166="http://schemas.microsoft.com/office/powerpoint/2016/6/main">
                        <a:xfrm>
                          <a:off x="0" y="0"/>
                          <a:ext cx="2286000" cy="1285875"/>
                        </a:xfrm>
                        <a:prstGeom prst="rect">
                          <a:avLst/>
                        </a:prstGeom>
                      </p166:spPr>
                    </psez:zmPr>
                  </psez:sectionZmObj>
                </psez:sectionZm>
              </a:graphicData>
            </a:graphic>
          </p:graphicFrame>
        </mc:Choice>
        <mc:Fallback xmlns="">
          <p:pic>
            <p:nvPicPr>
              <p:cNvPr id="13" name="Vista general de sección 12">
                <a:hlinkClick r:id="rId20" action="ppaction://hlinksldjump"/>
                <a:extLst>
                  <a:ext uri="{FF2B5EF4-FFF2-40B4-BE49-F238E27FC236}">
                    <a16:creationId xmlns:a16="http://schemas.microsoft.com/office/drawing/2014/main" id="{876DC400-64FE-7A38-F5AC-7365324F0219}"/>
                  </a:ext>
                </a:extLst>
              </p:cNvPr>
              <p:cNvPicPr>
                <a:picLocks noGrp="1" noRot="1" noChangeAspect="1" noMove="1" noResize="1" noEditPoints="1" noAdjustHandles="1" noChangeArrowheads="1" noChangeShapeType="1"/>
              </p:cNvPicPr>
              <p:nvPr/>
            </p:nvPicPr>
            <p:blipFill>
              <a:blip r:embed="rId21"/>
              <a:stretch>
                <a:fillRect/>
              </a:stretch>
            </p:blipFill>
            <p:spPr>
              <a:xfrm>
                <a:off x="388938" y="1778280"/>
                <a:ext cx="2286000" cy="1285875"/>
              </a:xfrm>
              <a:prstGeom prst="rect">
                <a:avLst/>
              </a:prstGeom>
            </p:spPr>
          </p:pic>
        </mc:Fallback>
      </mc:AlternateContent>
    </p:spTree>
  </p:cSld>
  <p:clrMapOvr>
    <a:masterClrMapping/>
  </p:clrMapOvr>
  <p:transition spd="slow">
    <p:push/>
  </p:transition>
</p:sld>
</file>

<file path=ppt/slides/slide17.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08"/>
        <p:cNvGrpSpPr/>
        <p:nvPr/>
      </p:nvGrpSpPr>
      <p:grpSpPr>
        <a:xfrm>
          <a:off x="0" y="0"/>
          <a:ext cx="0" cy="0"/>
          <a:chOff x="0" y="0"/>
          <a:chExt cx="0" cy="0"/>
        </a:xfrm>
      </p:grpSpPr>
      <p:sp>
        <p:nvSpPr>
          <p:cNvPr id="509" name="Google Shape;509;p28"/>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10" name="Google Shape;510;p28"/>
          <p:cNvSpPr txBox="1"/>
          <p:nvPr/>
        </p:nvSpPr>
        <p:spPr>
          <a:xfrm>
            <a:off x="3776382" y="2825770"/>
            <a:ext cx="159123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Overlock"/>
                <a:ea typeface="Overlock"/>
                <a:cs typeface="Overlock"/>
                <a:sym typeface="Overlock"/>
              </a:rPr>
              <a:t>UML</a:t>
            </a:r>
            <a:endParaRPr/>
          </a:p>
        </p:txBody>
      </p:sp>
      <p:pic>
        <p:nvPicPr>
          <p:cNvPr id="511" name="Google Shape;511;p28"/>
          <p:cNvPicPr preferRelativeResize="0"/>
          <p:nvPr/>
        </p:nvPicPr>
        <p:blipFill rotWithShape="1">
          <a:blip r:embed="rId3">
            <a:alphaModFix/>
          </a:blip>
          <a:srcRect/>
          <a:stretch/>
        </p:blipFill>
        <p:spPr>
          <a:xfrm>
            <a:off x="3788648" y="1386657"/>
            <a:ext cx="1566703" cy="15667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515"/>
        <p:cNvGrpSpPr/>
        <p:nvPr/>
      </p:nvGrpSpPr>
      <p:grpSpPr>
        <a:xfrm>
          <a:off x="0" y="0"/>
          <a:ext cx="0" cy="0"/>
          <a:chOff x="0" y="0"/>
          <a:chExt cx="0" cy="0"/>
        </a:xfrm>
      </p:grpSpPr>
      <p:sp>
        <p:nvSpPr>
          <p:cNvPr id="516" name="Google Shape;516;p2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18</a:t>
            </a:fld>
            <a:endParaRPr/>
          </a:p>
        </p:txBody>
      </p:sp>
      <p:pic>
        <p:nvPicPr>
          <p:cNvPr id="517" name="Google Shape;517;p29"/>
          <p:cNvPicPr preferRelativeResize="0"/>
          <p:nvPr/>
        </p:nvPicPr>
        <p:blipFill rotWithShape="1">
          <a:blip r:embed="rId3">
            <a:alphaModFix/>
          </a:blip>
          <a:srcRect l="10916" t="18476" r="10916"/>
          <a:stretch/>
        </p:blipFill>
        <p:spPr>
          <a:xfrm>
            <a:off x="-1012509" y="0"/>
            <a:ext cx="11169015" cy="5143500"/>
          </a:xfrm>
          <a:prstGeom prst="rect">
            <a:avLst/>
          </a:prstGeom>
          <a:noFill/>
          <a:ln>
            <a:noFill/>
          </a:ln>
        </p:spPr>
      </p:pic>
      <p:sp>
        <p:nvSpPr>
          <p:cNvPr id="518" name="Google Shape;518;p29"/>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19" name="Google Shape;519;p29"/>
          <p:cNvSpPr txBox="1"/>
          <p:nvPr/>
        </p:nvSpPr>
        <p:spPr>
          <a:xfrm>
            <a:off x="3778815" y="2731930"/>
            <a:ext cx="158636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Overlock"/>
                <a:ea typeface="Overlock"/>
                <a:cs typeface="Overlock"/>
                <a:sym typeface="Overlock"/>
              </a:rPr>
              <a:t>UML</a:t>
            </a:r>
            <a:endParaRPr sz="3600" b="0" i="0" u="none" strike="noStrike" cap="none">
              <a:solidFill>
                <a:schemeClr val="lt1"/>
              </a:solidFill>
              <a:latin typeface="Overlock"/>
              <a:ea typeface="Overlock"/>
              <a:cs typeface="Overlock"/>
              <a:sym typeface="Overlock"/>
            </a:endParaRPr>
          </a:p>
        </p:txBody>
      </p:sp>
      <p:pic>
        <p:nvPicPr>
          <p:cNvPr id="520" name="Google Shape;520;p29" descr="Jerarquía"/>
          <p:cNvPicPr preferRelativeResize="0"/>
          <p:nvPr/>
        </p:nvPicPr>
        <p:blipFill rotWithShape="1">
          <a:blip r:embed="rId4">
            <a:alphaModFix/>
          </a:blip>
          <a:srcRect/>
          <a:stretch/>
        </p:blipFill>
        <p:spPr>
          <a:xfrm>
            <a:off x="3706224" y="1000379"/>
            <a:ext cx="1731551" cy="17315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24"/>
        <p:cNvGrpSpPr/>
        <p:nvPr/>
      </p:nvGrpSpPr>
      <p:grpSpPr>
        <a:xfrm>
          <a:off x="0" y="0"/>
          <a:ext cx="0" cy="0"/>
          <a:chOff x="0" y="0"/>
          <a:chExt cx="0" cy="0"/>
        </a:xfrm>
      </p:grpSpPr>
      <p:sp>
        <p:nvSpPr>
          <p:cNvPr id="525" name="Google Shape;525;p30"/>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26" name="Google Shape;526;p30"/>
          <p:cNvSpPr txBox="1"/>
          <p:nvPr/>
        </p:nvSpPr>
        <p:spPr>
          <a:xfrm>
            <a:off x="3849902" y="2953360"/>
            <a:ext cx="159123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Overlock"/>
                <a:ea typeface="Overlock"/>
                <a:cs typeface="Overlock"/>
                <a:sym typeface="Overlock"/>
              </a:rPr>
              <a:t>PHP</a:t>
            </a:r>
            <a:endParaRPr/>
          </a:p>
        </p:txBody>
      </p:sp>
      <p:pic>
        <p:nvPicPr>
          <p:cNvPr id="527" name="Google Shape;527;p30" descr="Elefante"/>
          <p:cNvPicPr preferRelativeResize="0"/>
          <p:nvPr/>
        </p:nvPicPr>
        <p:blipFill rotWithShape="1">
          <a:blip r:embed="rId3">
            <a:alphaModFix/>
          </a:blip>
          <a:srcRect/>
          <a:stretch/>
        </p:blipFill>
        <p:spPr>
          <a:xfrm>
            <a:off x="3788648" y="1386657"/>
            <a:ext cx="1566703" cy="15667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4"/>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t>INTRODUCCIÓN</a:t>
            </a:r>
            <a:endParaRPr dirty="0"/>
          </a:p>
        </p:txBody>
      </p:sp>
      <p:sp>
        <p:nvSpPr>
          <p:cNvPr id="75" name="Google Shape;75;p4"/>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a:t>
            </a:fld>
            <a:endParaRPr/>
          </a:p>
        </p:txBody>
      </p:sp>
      <p:pic>
        <p:nvPicPr>
          <p:cNvPr id="76" name="Google Shape;76;p4"/>
          <p:cNvPicPr preferRelativeResize="0"/>
          <p:nvPr/>
        </p:nvPicPr>
        <p:blipFill rotWithShape="1">
          <a:blip r:embed="rId3">
            <a:alphaModFix/>
          </a:blip>
          <a:srcRect l="10083" t="37177" r="10342" b="32271"/>
          <a:stretch/>
        </p:blipFill>
        <p:spPr>
          <a:xfrm>
            <a:off x="1084595" y="1346291"/>
            <a:ext cx="1735366" cy="666250"/>
          </a:xfrm>
          <a:prstGeom prst="rect">
            <a:avLst/>
          </a:prstGeom>
          <a:noFill/>
          <a:ln>
            <a:noFill/>
          </a:ln>
        </p:spPr>
      </p:pic>
      <p:pic>
        <p:nvPicPr>
          <p:cNvPr id="77" name="Google Shape;77;p4"/>
          <p:cNvPicPr preferRelativeResize="0"/>
          <p:nvPr/>
        </p:nvPicPr>
        <p:blipFill rotWithShape="1">
          <a:blip r:embed="rId4">
            <a:alphaModFix/>
          </a:blip>
          <a:srcRect/>
          <a:stretch/>
        </p:blipFill>
        <p:spPr>
          <a:xfrm>
            <a:off x="226932" y="2415793"/>
            <a:ext cx="3295469" cy="1711161"/>
          </a:xfrm>
          <a:prstGeom prst="rect">
            <a:avLst/>
          </a:prstGeom>
          <a:noFill/>
          <a:ln>
            <a:noFill/>
          </a:ln>
          <a:effectLst>
            <a:outerShdw blurRad="292100" dist="139700" dir="2700000" algn="tl" rotWithShape="0">
              <a:srgbClr val="333333">
                <a:alpha val="64313"/>
              </a:srgbClr>
            </a:outerShdw>
          </a:effectLst>
        </p:spPr>
      </p:pic>
      <p:sp>
        <p:nvSpPr>
          <p:cNvPr id="78" name="Google Shape;78;p4"/>
          <p:cNvSpPr/>
          <p:nvPr/>
        </p:nvSpPr>
        <p:spPr>
          <a:xfrm>
            <a:off x="3697648" y="3111095"/>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79" name="Google Shape;79;p4"/>
          <p:cNvPicPr preferRelativeResize="0"/>
          <p:nvPr/>
        </p:nvPicPr>
        <p:blipFill rotWithShape="1">
          <a:blip r:embed="rId5">
            <a:alphaModFix/>
          </a:blip>
          <a:srcRect/>
          <a:stretch/>
        </p:blipFill>
        <p:spPr>
          <a:xfrm>
            <a:off x="-153513" y="4134322"/>
            <a:ext cx="1681962" cy="1009178"/>
          </a:xfrm>
          <a:prstGeom prst="rect">
            <a:avLst/>
          </a:prstGeom>
          <a:noFill/>
          <a:ln>
            <a:noFill/>
          </a:ln>
        </p:spPr>
      </p:pic>
      <p:sp>
        <p:nvSpPr>
          <p:cNvPr id="80" name="Google Shape;80;p4"/>
          <p:cNvSpPr/>
          <p:nvPr/>
        </p:nvSpPr>
        <p:spPr>
          <a:xfrm>
            <a:off x="226932" y="4267209"/>
            <a:ext cx="3450692"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1" i="0" u="none" strike="noStrike" cap="none">
                <a:solidFill>
                  <a:srgbClr val="2B608B"/>
                </a:solidFill>
                <a:latin typeface="Arial"/>
                <a:ea typeface="Arial"/>
                <a:cs typeface="Arial"/>
                <a:sym typeface="Arial"/>
              </a:rPr>
              <a:t>4 de </a:t>
            </a:r>
            <a:r>
              <a:rPr lang="es-BO" sz="1800" b="1" i="0" u="none" strike="noStrike" cap="none">
                <a:solidFill>
                  <a:srgbClr val="2B608B"/>
                </a:solidFill>
                <a:latin typeface="Arial"/>
                <a:ea typeface="Arial"/>
                <a:cs typeface="Arial"/>
                <a:sym typeface="Arial"/>
              </a:rPr>
              <a:t>Diciembre</a:t>
            </a:r>
            <a:r>
              <a:rPr lang="en-GB" sz="1000" b="0" i="0" u="none" strike="noStrike" cap="none">
                <a:solidFill>
                  <a:srgbClr val="2B608B"/>
                </a:solidFill>
                <a:latin typeface="Arial"/>
                <a:ea typeface="Arial"/>
                <a:cs typeface="Arial"/>
                <a:sym typeface="Arial"/>
              </a:rPr>
              <a:t> </a:t>
            </a:r>
            <a:r>
              <a:rPr lang="en-GB" sz="1800" b="1" i="0" u="none" strike="noStrike" cap="none">
                <a:solidFill>
                  <a:srgbClr val="2B608B"/>
                </a:solidFill>
                <a:latin typeface="Arial"/>
                <a:ea typeface="Arial"/>
                <a:cs typeface="Arial"/>
                <a:sym typeface="Arial"/>
              </a:rPr>
              <a:t>2014</a:t>
            </a:r>
            <a:endParaRPr sz="1000" b="0" i="0" u="none" strike="noStrike" cap="none">
              <a:solidFill>
                <a:srgbClr val="2B608B"/>
              </a:solidFill>
              <a:latin typeface="Arial"/>
              <a:ea typeface="Arial"/>
              <a:cs typeface="Arial"/>
              <a:sym typeface="Arial"/>
            </a:endParaRPr>
          </a:p>
        </p:txBody>
      </p:sp>
      <p:sp>
        <p:nvSpPr>
          <p:cNvPr id="81" name="Google Shape;81;p4"/>
          <p:cNvSpPr/>
          <p:nvPr/>
        </p:nvSpPr>
        <p:spPr>
          <a:xfrm>
            <a:off x="26697" y="2042847"/>
            <a:ext cx="3650927" cy="27695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n-GB" sz="1200" b="1" i="0" u="none" strike="noStrike" cap="none">
                <a:solidFill>
                  <a:srgbClr val="2B608B"/>
                </a:solidFill>
                <a:latin typeface="Arial"/>
                <a:ea typeface="Arial"/>
                <a:cs typeface="Arial"/>
                <a:sym typeface="Arial"/>
              </a:rPr>
              <a:t>CENTRO DE EDUCACION AMBIENTAL</a:t>
            </a:r>
            <a:endParaRPr sz="700" b="0" i="0" u="none" strike="noStrike" cap="none">
              <a:solidFill>
                <a:srgbClr val="2B608B"/>
              </a:solidFill>
              <a:latin typeface="Arial"/>
              <a:ea typeface="Arial"/>
              <a:cs typeface="Arial"/>
              <a:sym typeface="Arial"/>
            </a:endParaRPr>
          </a:p>
        </p:txBody>
      </p:sp>
      <p:pic>
        <p:nvPicPr>
          <p:cNvPr id="82" name="Google Shape;82;p4" descr="Rescatan animales silvestres y en peligro de extinción de la hacienda del  exalcalde de Warnes | Los Tiempos"/>
          <p:cNvPicPr preferRelativeResize="0"/>
          <p:nvPr/>
        </p:nvPicPr>
        <p:blipFill rotWithShape="1">
          <a:blip r:embed="rId6">
            <a:alphaModFix/>
          </a:blip>
          <a:srcRect l="9723" r="9335"/>
          <a:stretch/>
        </p:blipFill>
        <p:spPr>
          <a:xfrm>
            <a:off x="4387365" y="1700531"/>
            <a:ext cx="1927666" cy="1329957"/>
          </a:xfrm>
          <a:prstGeom prst="rect">
            <a:avLst/>
          </a:prstGeom>
          <a:noFill/>
          <a:ln>
            <a:noFill/>
          </a:ln>
        </p:spPr>
      </p:pic>
      <p:pic>
        <p:nvPicPr>
          <p:cNvPr id="83" name="Google Shape;83;p4"/>
          <p:cNvPicPr preferRelativeResize="0"/>
          <p:nvPr/>
        </p:nvPicPr>
        <p:blipFill rotWithShape="1">
          <a:blip r:embed="rId7">
            <a:alphaModFix/>
          </a:blip>
          <a:srcRect/>
          <a:stretch/>
        </p:blipFill>
        <p:spPr>
          <a:xfrm>
            <a:off x="4387365" y="3271373"/>
            <a:ext cx="1927666" cy="1285110"/>
          </a:xfrm>
          <a:prstGeom prst="rect">
            <a:avLst/>
          </a:prstGeom>
          <a:noFill/>
          <a:ln>
            <a:noFill/>
          </a:ln>
        </p:spPr>
      </p:pic>
      <p:pic>
        <p:nvPicPr>
          <p:cNvPr id="84" name="Google Shape;84;p4"/>
          <p:cNvPicPr preferRelativeResize="0"/>
          <p:nvPr/>
        </p:nvPicPr>
        <p:blipFill rotWithShape="1">
          <a:blip r:embed="rId8">
            <a:alphaModFix/>
          </a:blip>
          <a:srcRect/>
          <a:stretch/>
        </p:blipFill>
        <p:spPr>
          <a:xfrm>
            <a:off x="6536540" y="2202631"/>
            <a:ext cx="2422570" cy="1816928"/>
          </a:xfrm>
          <a:prstGeom prst="rect">
            <a:avLst/>
          </a:prstGeom>
          <a:noFill/>
          <a:ln>
            <a:noFill/>
          </a:ln>
        </p:spPr>
      </p:pic>
      <p:sp>
        <p:nvSpPr>
          <p:cNvPr id="85" name="Google Shape;85;p4"/>
          <p:cNvSpPr/>
          <p:nvPr/>
        </p:nvSpPr>
        <p:spPr>
          <a:xfrm>
            <a:off x="4131897" y="3012451"/>
            <a:ext cx="2437607" cy="30773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200"/>
              <a:buFont typeface="Arial"/>
              <a:buNone/>
            </a:pPr>
            <a:r>
              <a:rPr lang="es-BO" b="1" i="0" u="none" strike="noStrike" cap="none">
                <a:solidFill>
                  <a:srgbClr val="2B608B"/>
                </a:solidFill>
                <a:latin typeface="Arial"/>
                <a:ea typeface="Arial"/>
                <a:cs typeface="Arial"/>
                <a:sym typeface="Arial"/>
              </a:rPr>
              <a:t>Huertos</a:t>
            </a:r>
            <a:r>
              <a:rPr lang="en-GB" b="1" i="0" u="none" strike="noStrike" cap="none">
                <a:solidFill>
                  <a:srgbClr val="2B608B"/>
                </a:solidFill>
                <a:latin typeface="Arial"/>
                <a:ea typeface="Arial"/>
                <a:cs typeface="Arial"/>
                <a:sym typeface="Arial"/>
              </a:rPr>
              <a:t> </a:t>
            </a:r>
            <a:r>
              <a:rPr lang="es-BO" b="1" i="0" u="none" strike="noStrike" cap="none">
                <a:solidFill>
                  <a:srgbClr val="2B608B"/>
                </a:solidFill>
                <a:latin typeface="Arial"/>
                <a:ea typeface="Arial"/>
                <a:cs typeface="Arial"/>
                <a:sym typeface="Arial"/>
              </a:rPr>
              <a:t>en</a:t>
            </a:r>
            <a:r>
              <a:rPr lang="en-GB" b="1" i="0" u="none" strike="noStrike" cap="none">
                <a:solidFill>
                  <a:srgbClr val="2B608B"/>
                </a:solidFill>
                <a:latin typeface="Arial"/>
                <a:ea typeface="Arial"/>
                <a:cs typeface="Arial"/>
                <a:sym typeface="Arial"/>
              </a:rPr>
              <a:t> Casa Este</a:t>
            </a:r>
            <a:endParaRPr sz="1000" b="0" i="0" u="none" strike="noStrike" cap="none">
              <a:solidFill>
                <a:srgbClr val="2B608B"/>
              </a:solidFill>
              <a:latin typeface="Arial"/>
              <a:ea typeface="Arial"/>
              <a:cs typeface="Arial"/>
              <a:sym typeface="Arial"/>
            </a:endParaRPr>
          </a:p>
        </p:txBody>
      </p:sp>
      <p:sp>
        <p:nvSpPr>
          <p:cNvPr id="86" name="Google Shape;86;p4"/>
          <p:cNvSpPr/>
          <p:nvPr/>
        </p:nvSpPr>
        <p:spPr>
          <a:xfrm>
            <a:off x="3176456" y="1288029"/>
            <a:ext cx="4348487" cy="46162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200" b="1" i="0" u="none" strike="noStrike" cap="none">
                <a:solidFill>
                  <a:srgbClr val="2B608B"/>
                </a:solidFill>
                <a:latin typeface="Arial"/>
                <a:ea typeface="Arial"/>
                <a:cs typeface="Arial"/>
                <a:sym typeface="Arial"/>
              </a:rPr>
              <a:t>Centro de </a:t>
            </a:r>
            <a:r>
              <a:rPr lang="es-BO" sz="1200" b="1" i="0" u="none" strike="noStrike" cap="none">
                <a:solidFill>
                  <a:srgbClr val="2B608B"/>
                </a:solidFill>
                <a:latin typeface="Arial"/>
                <a:ea typeface="Arial"/>
                <a:cs typeface="Arial"/>
                <a:sym typeface="Arial"/>
              </a:rPr>
              <a:t>Recuperación</a:t>
            </a:r>
            <a:r>
              <a:rPr lang="en-GB" sz="1200" b="1" i="0" u="none" strike="noStrike" cap="none">
                <a:solidFill>
                  <a:srgbClr val="2B608B"/>
                </a:solidFill>
                <a:latin typeface="Arial"/>
                <a:ea typeface="Arial"/>
                <a:cs typeface="Arial"/>
                <a:sym typeface="Arial"/>
              </a:rPr>
              <a:t> de </a:t>
            </a:r>
            <a:endParaRPr sz="1600"/>
          </a:p>
          <a:p>
            <a:pPr marL="0" marR="0" lvl="0" indent="0" algn="ctr" rtl="0">
              <a:lnSpc>
                <a:spcPct val="100000"/>
              </a:lnSpc>
              <a:spcBef>
                <a:spcPts val="0"/>
              </a:spcBef>
              <a:spcAft>
                <a:spcPts val="0"/>
              </a:spcAft>
              <a:buClr>
                <a:srgbClr val="000000"/>
              </a:buClr>
              <a:buSzPts val="1100"/>
              <a:buFont typeface="Arial"/>
              <a:buNone/>
            </a:pPr>
            <a:r>
              <a:rPr lang="es-BO" sz="1200" b="1" i="0" u="none" strike="noStrike" cap="none">
                <a:solidFill>
                  <a:srgbClr val="2B608B"/>
                </a:solidFill>
                <a:latin typeface="Arial"/>
                <a:ea typeface="Arial"/>
                <a:cs typeface="Arial"/>
                <a:sym typeface="Arial"/>
              </a:rPr>
              <a:t>Especies</a:t>
            </a:r>
            <a:r>
              <a:rPr lang="en-GB" sz="1200" b="1" i="0" u="none" strike="noStrike" cap="none">
                <a:solidFill>
                  <a:srgbClr val="2B608B"/>
                </a:solidFill>
                <a:latin typeface="Arial"/>
                <a:ea typeface="Arial"/>
                <a:cs typeface="Arial"/>
                <a:sym typeface="Arial"/>
              </a:rPr>
              <a:t> </a:t>
            </a:r>
            <a:r>
              <a:rPr lang="es-BO" sz="1200" b="1" i="0" u="none" strike="noStrike" cap="none">
                <a:solidFill>
                  <a:srgbClr val="2B608B"/>
                </a:solidFill>
                <a:latin typeface="Arial"/>
                <a:ea typeface="Arial"/>
                <a:cs typeface="Arial"/>
                <a:sym typeface="Arial"/>
              </a:rPr>
              <a:t>Amenazadas</a:t>
            </a:r>
            <a:r>
              <a:rPr lang="en-GB" sz="1200" b="1" i="0" u="none" strike="noStrike" cap="none">
                <a:solidFill>
                  <a:srgbClr val="2B608B"/>
                </a:solidFill>
                <a:latin typeface="Arial"/>
                <a:ea typeface="Arial"/>
                <a:cs typeface="Arial"/>
                <a:sym typeface="Arial"/>
              </a:rPr>
              <a:t> (CREA)</a:t>
            </a:r>
            <a:endParaRPr sz="1000" b="0" i="0" u="none" strike="noStrike" cap="none">
              <a:solidFill>
                <a:srgbClr val="2B608B"/>
              </a:solidFill>
              <a:latin typeface="Arial"/>
              <a:ea typeface="Arial"/>
              <a:cs typeface="Arial"/>
              <a:sym typeface="Arial"/>
            </a:endParaRPr>
          </a:p>
        </p:txBody>
      </p:sp>
      <p:sp>
        <p:nvSpPr>
          <p:cNvPr id="87" name="Google Shape;87;p4"/>
          <p:cNvSpPr/>
          <p:nvPr/>
        </p:nvSpPr>
        <p:spPr>
          <a:xfrm>
            <a:off x="6453188" y="1588494"/>
            <a:ext cx="2589274"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600"/>
              <a:buFont typeface="Arial"/>
              <a:buNone/>
            </a:pPr>
            <a:r>
              <a:rPr lang="es-MX" b="1">
                <a:solidFill>
                  <a:srgbClr val="2B608B"/>
                </a:solidFill>
              </a:rPr>
              <a:t>Centro de Atención y Derivación</a:t>
            </a:r>
            <a:r>
              <a:rPr lang="en-GB" b="1" i="0" u="none" strike="noStrike" cap="none">
                <a:solidFill>
                  <a:srgbClr val="2B608B"/>
                </a:solidFill>
                <a:latin typeface="Arial"/>
                <a:ea typeface="Arial"/>
                <a:cs typeface="Arial"/>
                <a:sym typeface="Arial"/>
              </a:rPr>
              <a:t> (CAD)</a:t>
            </a:r>
            <a:endParaRPr sz="1000" b="0" i="0" u="none" strike="noStrike" cap="none">
              <a:solidFill>
                <a:srgbClr val="2B608B"/>
              </a:solidFill>
              <a:latin typeface="Arial"/>
              <a:ea typeface="Arial"/>
              <a:cs typeface="Arial"/>
              <a:sym typeface="Arial"/>
            </a:endParaRPr>
          </a:p>
        </p:txBody>
      </p:sp>
      <p:pic>
        <p:nvPicPr>
          <p:cNvPr id="89" name="Google Shape;89;p4"/>
          <p:cNvPicPr preferRelativeResize="0"/>
          <p:nvPr/>
        </p:nvPicPr>
        <p:blipFill rotWithShape="1">
          <a:blip r:embed="rId9">
            <a:alphaModFix/>
          </a:blip>
          <a:srcRect/>
          <a:stretch/>
        </p:blipFill>
        <p:spPr>
          <a:xfrm>
            <a:off x="7174459" y="39174"/>
            <a:ext cx="1868003" cy="1432504"/>
          </a:xfrm>
          <a:prstGeom prst="rect">
            <a:avLst/>
          </a:prstGeom>
          <a:noFill/>
          <a:ln>
            <a:noFill/>
          </a:ln>
        </p:spPr>
      </p:pic>
    </p:spTree>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531"/>
        <p:cNvGrpSpPr/>
        <p:nvPr/>
      </p:nvGrpSpPr>
      <p:grpSpPr>
        <a:xfrm>
          <a:off x="0" y="0"/>
          <a:ext cx="0" cy="0"/>
          <a:chOff x="0" y="0"/>
          <a:chExt cx="0" cy="0"/>
        </a:xfrm>
      </p:grpSpPr>
      <p:sp>
        <p:nvSpPr>
          <p:cNvPr id="532" name="Google Shape;532;p3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20</a:t>
            </a:fld>
            <a:endParaRPr/>
          </a:p>
        </p:txBody>
      </p:sp>
      <p:pic>
        <p:nvPicPr>
          <p:cNvPr id="533" name="Google Shape;533;p31"/>
          <p:cNvPicPr preferRelativeResize="0"/>
          <p:nvPr/>
        </p:nvPicPr>
        <p:blipFill rotWithShape="1">
          <a:blip r:embed="rId3">
            <a:alphaModFix/>
          </a:blip>
          <a:srcRect l="5743" r="5743"/>
          <a:stretch/>
        </p:blipFill>
        <p:spPr>
          <a:xfrm>
            <a:off x="-27502" y="-44068"/>
            <a:ext cx="9183412" cy="5187568"/>
          </a:xfrm>
          <a:prstGeom prst="rect">
            <a:avLst/>
          </a:prstGeom>
          <a:noFill/>
          <a:ln>
            <a:noFill/>
          </a:ln>
        </p:spPr>
      </p:pic>
      <p:sp>
        <p:nvSpPr>
          <p:cNvPr id="534" name="Google Shape;534;p31"/>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35" name="Google Shape;535;p31"/>
          <p:cNvSpPr txBox="1"/>
          <p:nvPr/>
        </p:nvSpPr>
        <p:spPr>
          <a:xfrm>
            <a:off x="3759516" y="2731930"/>
            <a:ext cx="158636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Overlock"/>
                <a:ea typeface="Overlock"/>
                <a:cs typeface="Overlock"/>
                <a:sym typeface="Overlock"/>
              </a:rPr>
              <a:t>PHP</a:t>
            </a:r>
            <a:endParaRPr sz="3600" b="0" i="0" u="none" strike="noStrike" cap="none">
              <a:solidFill>
                <a:schemeClr val="lt1"/>
              </a:solidFill>
              <a:latin typeface="Overlock"/>
              <a:ea typeface="Overlock"/>
              <a:cs typeface="Overlock"/>
              <a:sym typeface="Overlock"/>
            </a:endParaRPr>
          </a:p>
        </p:txBody>
      </p:sp>
      <p:pic>
        <p:nvPicPr>
          <p:cNvPr id="536" name="Google Shape;536;p31"/>
          <p:cNvPicPr preferRelativeResize="0"/>
          <p:nvPr/>
        </p:nvPicPr>
        <p:blipFill rotWithShape="1">
          <a:blip r:embed="rId4">
            <a:alphaModFix/>
          </a:blip>
          <a:srcRect/>
          <a:stretch/>
        </p:blipFill>
        <p:spPr>
          <a:xfrm>
            <a:off x="3706224" y="1000379"/>
            <a:ext cx="1731551" cy="17315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40"/>
        <p:cNvGrpSpPr/>
        <p:nvPr/>
      </p:nvGrpSpPr>
      <p:grpSpPr>
        <a:xfrm>
          <a:off x="0" y="0"/>
          <a:ext cx="0" cy="0"/>
          <a:chOff x="0" y="0"/>
          <a:chExt cx="0" cy="0"/>
        </a:xfrm>
      </p:grpSpPr>
      <p:sp>
        <p:nvSpPr>
          <p:cNvPr id="541" name="Google Shape;541;p32"/>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42" name="Google Shape;542;p32"/>
          <p:cNvSpPr txBox="1"/>
          <p:nvPr/>
        </p:nvSpPr>
        <p:spPr>
          <a:xfrm>
            <a:off x="3849902" y="2953360"/>
            <a:ext cx="159123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Overlock"/>
                <a:ea typeface="Overlock"/>
                <a:cs typeface="Overlock"/>
                <a:sym typeface="Overlock"/>
              </a:rPr>
              <a:t>MySQL</a:t>
            </a:r>
            <a:endParaRPr/>
          </a:p>
        </p:txBody>
      </p:sp>
      <p:pic>
        <p:nvPicPr>
          <p:cNvPr id="543" name="Google Shape;543;p32"/>
          <p:cNvPicPr preferRelativeResize="0"/>
          <p:nvPr/>
        </p:nvPicPr>
        <p:blipFill rotWithShape="1">
          <a:blip r:embed="rId3">
            <a:alphaModFix/>
          </a:blip>
          <a:srcRect/>
          <a:stretch/>
        </p:blipFill>
        <p:spPr>
          <a:xfrm>
            <a:off x="3776382" y="1386657"/>
            <a:ext cx="1591235" cy="156670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547"/>
        <p:cNvGrpSpPr/>
        <p:nvPr/>
      </p:nvGrpSpPr>
      <p:grpSpPr>
        <a:xfrm>
          <a:off x="0" y="0"/>
          <a:ext cx="0" cy="0"/>
          <a:chOff x="0" y="0"/>
          <a:chExt cx="0" cy="0"/>
        </a:xfrm>
      </p:grpSpPr>
      <p:sp>
        <p:nvSpPr>
          <p:cNvPr id="548" name="Google Shape;548;p3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22</a:t>
            </a:fld>
            <a:endParaRPr/>
          </a:p>
        </p:txBody>
      </p:sp>
      <p:pic>
        <p:nvPicPr>
          <p:cNvPr id="549" name="Google Shape;549;p33"/>
          <p:cNvPicPr preferRelativeResize="0"/>
          <p:nvPr/>
        </p:nvPicPr>
        <p:blipFill rotWithShape="1">
          <a:blip r:embed="rId3">
            <a:alphaModFix/>
          </a:blip>
          <a:srcRect t="7647" b="7647"/>
          <a:stretch/>
        </p:blipFill>
        <p:spPr>
          <a:xfrm>
            <a:off x="0" y="0"/>
            <a:ext cx="9144000" cy="5143500"/>
          </a:xfrm>
          <a:prstGeom prst="rect">
            <a:avLst/>
          </a:prstGeom>
          <a:noFill/>
          <a:ln>
            <a:noFill/>
          </a:ln>
        </p:spPr>
      </p:pic>
      <p:sp>
        <p:nvSpPr>
          <p:cNvPr id="550" name="Google Shape;550;p33"/>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51" name="Google Shape;551;p33"/>
          <p:cNvSpPr txBox="1"/>
          <p:nvPr/>
        </p:nvSpPr>
        <p:spPr>
          <a:xfrm>
            <a:off x="3778817" y="2731930"/>
            <a:ext cx="1586365"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Overlock"/>
                <a:ea typeface="Overlock"/>
                <a:cs typeface="Overlock"/>
                <a:sym typeface="Overlock"/>
              </a:rPr>
              <a:t>MySQL</a:t>
            </a:r>
            <a:endParaRPr sz="3600" b="0" i="0" u="none" strike="noStrike" cap="none">
              <a:solidFill>
                <a:schemeClr val="lt1"/>
              </a:solidFill>
              <a:latin typeface="Overlock"/>
              <a:ea typeface="Overlock"/>
              <a:cs typeface="Overlock"/>
              <a:sym typeface="Overlock"/>
            </a:endParaRPr>
          </a:p>
        </p:txBody>
      </p:sp>
      <p:pic>
        <p:nvPicPr>
          <p:cNvPr id="552" name="Google Shape;552;p33"/>
          <p:cNvPicPr preferRelativeResize="0"/>
          <p:nvPr/>
        </p:nvPicPr>
        <p:blipFill rotWithShape="1">
          <a:blip r:embed="rId4">
            <a:alphaModFix/>
          </a:blip>
          <a:srcRect/>
          <a:stretch/>
        </p:blipFill>
        <p:spPr>
          <a:xfrm>
            <a:off x="3670080" y="823355"/>
            <a:ext cx="1765239" cy="173155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56"/>
        <p:cNvGrpSpPr/>
        <p:nvPr/>
      </p:nvGrpSpPr>
      <p:grpSpPr>
        <a:xfrm>
          <a:off x="0" y="0"/>
          <a:ext cx="0" cy="0"/>
          <a:chOff x="0" y="0"/>
          <a:chExt cx="0" cy="0"/>
        </a:xfrm>
      </p:grpSpPr>
      <p:sp>
        <p:nvSpPr>
          <p:cNvPr id="557" name="Google Shape;557;p34"/>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58" name="Google Shape;558;p34"/>
          <p:cNvSpPr txBox="1"/>
          <p:nvPr/>
        </p:nvSpPr>
        <p:spPr>
          <a:xfrm>
            <a:off x="3849902" y="2953360"/>
            <a:ext cx="1444196"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Overlock"/>
                <a:ea typeface="Overlock"/>
                <a:cs typeface="Overlock"/>
                <a:sym typeface="Overlock"/>
              </a:rPr>
              <a:t>DART</a:t>
            </a:r>
            <a:endParaRPr/>
          </a:p>
        </p:txBody>
      </p:sp>
      <p:pic>
        <p:nvPicPr>
          <p:cNvPr id="559" name="Google Shape;559;p34"/>
          <p:cNvPicPr preferRelativeResize="0"/>
          <p:nvPr/>
        </p:nvPicPr>
        <p:blipFill rotWithShape="1">
          <a:blip r:embed="rId3">
            <a:alphaModFix/>
          </a:blip>
          <a:srcRect/>
          <a:stretch/>
        </p:blipFill>
        <p:spPr>
          <a:xfrm>
            <a:off x="3631353" y="1202765"/>
            <a:ext cx="1591235" cy="15912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563"/>
        <p:cNvGrpSpPr/>
        <p:nvPr/>
      </p:nvGrpSpPr>
      <p:grpSpPr>
        <a:xfrm>
          <a:off x="0" y="0"/>
          <a:ext cx="0" cy="0"/>
          <a:chOff x="0" y="0"/>
          <a:chExt cx="0" cy="0"/>
        </a:xfrm>
      </p:grpSpPr>
      <p:sp>
        <p:nvSpPr>
          <p:cNvPr id="564" name="Google Shape;564;p3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24</a:t>
            </a:fld>
            <a:endParaRPr/>
          </a:p>
        </p:txBody>
      </p:sp>
      <p:pic>
        <p:nvPicPr>
          <p:cNvPr id="565" name="Google Shape;565;p35"/>
          <p:cNvPicPr preferRelativeResize="0"/>
          <p:nvPr/>
        </p:nvPicPr>
        <p:blipFill rotWithShape="1">
          <a:blip r:embed="rId3">
            <a:alphaModFix/>
          </a:blip>
          <a:srcRect l="5449" t="10787" r="19346" b="10786"/>
          <a:stretch/>
        </p:blipFill>
        <p:spPr>
          <a:xfrm>
            <a:off x="0" y="0"/>
            <a:ext cx="9144000" cy="5143500"/>
          </a:xfrm>
          <a:prstGeom prst="rect">
            <a:avLst/>
          </a:prstGeom>
          <a:noFill/>
          <a:ln>
            <a:noFill/>
          </a:ln>
        </p:spPr>
      </p:pic>
      <p:sp>
        <p:nvSpPr>
          <p:cNvPr id="566" name="Google Shape;566;p35"/>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67" name="Google Shape;567;p35"/>
          <p:cNvSpPr txBox="1"/>
          <p:nvPr/>
        </p:nvSpPr>
        <p:spPr>
          <a:xfrm>
            <a:off x="3887554" y="2731930"/>
            <a:ext cx="1368892"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Overlock"/>
                <a:ea typeface="Overlock"/>
                <a:cs typeface="Overlock"/>
                <a:sym typeface="Overlock"/>
              </a:rPr>
              <a:t>DART</a:t>
            </a:r>
            <a:endParaRPr sz="3600" b="0" i="0" u="none" strike="noStrike" cap="none">
              <a:solidFill>
                <a:schemeClr val="lt1"/>
              </a:solidFill>
              <a:latin typeface="Overlock"/>
              <a:ea typeface="Overlock"/>
              <a:cs typeface="Overlock"/>
              <a:sym typeface="Overlock"/>
            </a:endParaRPr>
          </a:p>
        </p:txBody>
      </p:sp>
      <p:pic>
        <p:nvPicPr>
          <p:cNvPr id="568" name="Google Shape;568;p35"/>
          <p:cNvPicPr preferRelativeResize="0"/>
          <p:nvPr/>
        </p:nvPicPr>
        <p:blipFill rotWithShape="1">
          <a:blip r:embed="rId4">
            <a:alphaModFix/>
          </a:blip>
          <a:srcRect/>
          <a:stretch/>
        </p:blipFill>
        <p:spPr>
          <a:xfrm>
            <a:off x="3689380" y="1004684"/>
            <a:ext cx="1567066" cy="156706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72"/>
        <p:cNvGrpSpPr/>
        <p:nvPr/>
      </p:nvGrpSpPr>
      <p:grpSpPr>
        <a:xfrm>
          <a:off x="0" y="0"/>
          <a:ext cx="0" cy="0"/>
          <a:chOff x="0" y="0"/>
          <a:chExt cx="0" cy="0"/>
        </a:xfrm>
      </p:grpSpPr>
      <p:sp>
        <p:nvSpPr>
          <p:cNvPr id="573" name="Google Shape;573;p36"/>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74" name="Google Shape;574;p36"/>
          <p:cNvSpPr txBox="1"/>
          <p:nvPr/>
        </p:nvSpPr>
        <p:spPr>
          <a:xfrm>
            <a:off x="2911904" y="2979839"/>
            <a:ext cx="332018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Overlock"/>
                <a:ea typeface="Overlock"/>
                <a:cs typeface="Overlock"/>
                <a:sym typeface="Overlock"/>
              </a:rPr>
              <a:t>FLUTTER</a:t>
            </a:r>
            <a:endParaRPr/>
          </a:p>
        </p:txBody>
      </p:sp>
      <p:pic>
        <p:nvPicPr>
          <p:cNvPr id="575" name="Google Shape;575;p36"/>
          <p:cNvPicPr preferRelativeResize="0"/>
          <p:nvPr/>
        </p:nvPicPr>
        <p:blipFill rotWithShape="1">
          <a:blip r:embed="rId3">
            <a:alphaModFix/>
          </a:blip>
          <a:srcRect/>
          <a:stretch/>
        </p:blipFill>
        <p:spPr>
          <a:xfrm>
            <a:off x="3628778" y="1202765"/>
            <a:ext cx="1596385" cy="159123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579"/>
        <p:cNvGrpSpPr/>
        <p:nvPr/>
      </p:nvGrpSpPr>
      <p:grpSpPr>
        <a:xfrm>
          <a:off x="0" y="0"/>
          <a:ext cx="0" cy="0"/>
          <a:chOff x="0" y="0"/>
          <a:chExt cx="0" cy="0"/>
        </a:xfrm>
      </p:grpSpPr>
      <p:sp>
        <p:nvSpPr>
          <p:cNvPr id="580" name="Google Shape;580;p3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26</a:t>
            </a:fld>
            <a:endParaRPr/>
          </a:p>
        </p:txBody>
      </p:sp>
      <p:pic>
        <p:nvPicPr>
          <p:cNvPr id="581" name="Google Shape;581;p37"/>
          <p:cNvPicPr preferRelativeResize="0"/>
          <p:nvPr/>
        </p:nvPicPr>
        <p:blipFill rotWithShape="1">
          <a:blip r:embed="rId3">
            <a:alphaModFix/>
          </a:blip>
          <a:srcRect t="24477"/>
          <a:stretch/>
        </p:blipFill>
        <p:spPr>
          <a:xfrm>
            <a:off x="-1541054" y="-31201"/>
            <a:ext cx="12226108" cy="5193751"/>
          </a:xfrm>
          <a:prstGeom prst="rect">
            <a:avLst/>
          </a:prstGeom>
          <a:noFill/>
          <a:ln>
            <a:noFill/>
          </a:ln>
        </p:spPr>
      </p:pic>
      <p:sp>
        <p:nvSpPr>
          <p:cNvPr id="582" name="Google Shape;582;p37"/>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83" name="Google Shape;583;p37"/>
          <p:cNvSpPr txBox="1"/>
          <p:nvPr/>
        </p:nvSpPr>
        <p:spPr>
          <a:xfrm>
            <a:off x="1888907" y="2470835"/>
            <a:ext cx="536618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Overlock"/>
                <a:ea typeface="Overlock"/>
                <a:cs typeface="Overlock"/>
                <a:sym typeface="Overlock"/>
              </a:rPr>
              <a:t>FLUTTER</a:t>
            </a:r>
            <a:endParaRPr sz="3600" b="0" i="0" u="none" strike="noStrike" cap="none">
              <a:solidFill>
                <a:schemeClr val="lt1"/>
              </a:solidFill>
              <a:latin typeface="Overlock"/>
              <a:ea typeface="Overlock"/>
              <a:cs typeface="Overlock"/>
              <a:sym typeface="Overlock"/>
            </a:endParaRPr>
          </a:p>
        </p:txBody>
      </p:sp>
      <p:pic>
        <p:nvPicPr>
          <p:cNvPr id="584" name="Google Shape;584;p37"/>
          <p:cNvPicPr preferRelativeResize="0"/>
          <p:nvPr/>
        </p:nvPicPr>
        <p:blipFill rotWithShape="1">
          <a:blip r:embed="rId4">
            <a:alphaModFix/>
          </a:blip>
          <a:srcRect/>
          <a:stretch/>
        </p:blipFill>
        <p:spPr>
          <a:xfrm>
            <a:off x="3628778" y="584261"/>
            <a:ext cx="1765239" cy="176523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588"/>
        <p:cNvGrpSpPr/>
        <p:nvPr/>
      </p:nvGrpSpPr>
      <p:grpSpPr>
        <a:xfrm>
          <a:off x="0" y="0"/>
          <a:ext cx="0" cy="0"/>
          <a:chOff x="0" y="0"/>
          <a:chExt cx="0" cy="0"/>
        </a:xfrm>
      </p:grpSpPr>
      <p:sp>
        <p:nvSpPr>
          <p:cNvPr id="589" name="Google Shape;589;p38"/>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90" name="Google Shape;590;p38"/>
          <p:cNvSpPr txBox="1"/>
          <p:nvPr/>
        </p:nvSpPr>
        <p:spPr>
          <a:xfrm>
            <a:off x="2911903" y="2571750"/>
            <a:ext cx="332018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dirty="0">
                <a:solidFill>
                  <a:schemeClr val="lt1"/>
                </a:solidFill>
                <a:latin typeface="Overlock"/>
                <a:ea typeface="Overlock"/>
                <a:cs typeface="Overlock"/>
                <a:sym typeface="Overlock"/>
              </a:rPr>
              <a:t>APLICACIÓN</a:t>
            </a:r>
            <a:endParaRPr dirty="0"/>
          </a:p>
        </p:txBody>
      </p:sp>
      <p:pic>
        <p:nvPicPr>
          <p:cNvPr id="591" name="Google Shape;591;p38" descr="Smartphone"/>
          <p:cNvPicPr preferRelativeResize="0"/>
          <p:nvPr/>
        </p:nvPicPr>
        <p:blipFill rotWithShape="1">
          <a:blip r:embed="rId3">
            <a:alphaModFix/>
          </a:blip>
          <a:srcRect/>
          <a:stretch/>
        </p:blipFill>
        <p:spPr>
          <a:xfrm>
            <a:off x="3628777" y="685308"/>
            <a:ext cx="1886442" cy="188644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595"/>
        <p:cNvGrpSpPr/>
        <p:nvPr/>
      </p:nvGrpSpPr>
      <p:grpSpPr>
        <a:xfrm>
          <a:off x="0" y="0"/>
          <a:ext cx="0" cy="0"/>
          <a:chOff x="0" y="0"/>
          <a:chExt cx="0" cy="0"/>
        </a:xfrm>
      </p:grpSpPr>
      <p:sp>
        <p:nvSpPr>
          <p:cNvPr id="596" name="Google Shape;596;p3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28</a:t>
            </a:fld>
            <a:endParaRPr/>
          </a:p>
        </p:txBody>
      </p:sp>
      <p:pic>
        <p:nvPicPr>
          <p:cNvPr id="597" name="Google Shape;597;p39"/>
          <p:cNvPicPr preferRelativeResize="0"/>
          <p:nvPr/>
        </p:nvPicPr>
        <p:blipFill rotWithShape="1">
          <a:blip r:embed="rId3">
            <a:alphaModFix/>
          </a:blip>
          <a:srcRect t="3050" b="3050"/>
          <a:stretch/>
        </p:blipFill>
        <p:spPr>
          <a:xfrm>
            <a:off x="-833046" y="-101048"/>
            <a:ext cx="10015146" cy="5633521"/>
          </a:xfrm>
          <a:prstGeom prst="rect">
            <a:avLst/>
          </a:prstGeom>
          <a:noFill/>
          <a:ln>
            <a:noFill/>
          </a:ln>
        </p:spPr>
      </p:pic>
      <p:sp>
        <p:nvSpPr>
          <p:cNvPr id="598" name="Google Shape;598;p39"/>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599" name="Google Shape;599;p39"/>
          <p:cNvSpPr txBox="1"/>
          <p:nvPr/>
        </p:nvSpPr>
        <p:spPr>
          <a:xfrm>
            <a:off x="1888908" y="1762699"/>
            <a:ext cx="536618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a:solidFill>
                  <a:schemeClr val="lt1"/>
                </a:solidFill>
                <a:latin typeface="Overlock"/>
                <a:ea typeface="Overlock"/>
                <a:cs typeface="Overlock"/>
                <a:sym typeface="Overlock"/>
              </a:rPr>
              <a:t>APLICACIÓN </a:t>
            </a:r>
            <a:endParaRPr sz="3600" b="0" i="0" u="none" strike="noStrike" cap="none">
              <a:solidFill>
                <a:schemeClr val="lt1"/>
              </a:solidFill>
              <a:latin typeface="Overlock"/>
              <a:ea typeface="Overlock"/>
              <a:cs typeface="Overlock"/>
              <a:sym typeface="Overlock"/>
            </a:endParaRPr>
          </a:p>
        </p:txBody>
      </p:sp>
      <p:pic>
        <p:nvPicPr>
          <p:cNvPr id="600" name="Google Shape;600;p39"/>
          <p:cNvPicPr preferRelativeResize="0"/>
          <p:nvPr/>
        </p:nvPicPr>
        <p:blipFill rotWithShape="1">
          <a:blip r:embed="rId4">
            <a:alphaModFix/>
          </a:blip>
          <a:srcRect/>
          <a:stretch/>
        </p:blipFill>
        <p:spPr>
          <a:xfrm>
            <a:off x="3767952" y="154603"/>
            <a:ext cx="1608096" cy="1608096"/>
          </a:xfrm>
          <a:prstGeom prst="rect">
            <a:avLst/>
          </a:prstGeom>
          <a:noFill/>
          <a:ln>
            <a:noFill/>
          </a:ln>
        </p:spPr>
      </p:pic>
      <p:pic>
        <p:nvPicPr>
          <p:cNvPr id="601" name="Google Shape;601;p39" descr="Principales tipos de aplicaciones y ejemplos - App Design"/>
          <p:cNvPicPr preferRelativeResize="0"/>
          <p:nvPr/>
        </p:nvPicPr>
        <p:blipFill rotWithShape="1">
          <a:blip r:embed="rId5">
            <a:alphaModFix/>
          </a:blip>
          <a:srcRect/>
          <a:stretch/>
        </p:blipFill>
        <p:spPr>
          <a:xfrm>
            <a:off x="2381698" y="2409030"/>
            <a:ext cx="4380603" cy="292160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605"/>
        <p:cNvGrpSpPr/>
        <p:nvPr/>
      </p:nvGrpSpPr>
      <p:grpSpPr>
        <a:xfrm>
          <a:off x="0" y="0"/>
          <a:ext cx="0" cy="0"/>
          <a:chOff x="0" y="0"/>
          <a:chExt cx="0" cy="0"/>
        </a:xfrm>
      </p:grpSpPr>
      <p:sp>
        <p:nvSpPr>
          <p:cNvPr id="606" name="Google Shape;606;p40"/>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607" name="Google Shape;607;p40"/>
          <p:cNvSpPr txBox="1"/>
          <p:nvPr/>
        </p:nvSpPr>
        <p:spPr>
          <a:xfrm>
            <a:off x="2911903" y="2571750"/>
            <a:ext cx="332018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dirty="0">
                <a:solidFill>
                  <a:schemeClr val="lt1"/>
                </a:solidFill>
                <a:latin typeface="Berlin Sans FB Demi" panose="020E0802020502020306" pitchFamily="34" charset="0"/>
                <a:ea typeface="Overlock"/>
                <a:cs typeface="Overlock"/>
                <a:sym typeface="Overlock"/>
              </a:rPr>
              <a:t>C.E.A.</a:t>
            </a:r>
            <a:endParaRPr dirty="0">
              <a:latin typeface="Berlin Sans FB Demi" panose="020E0802020502020306" pitchFamily="34" charset="0"/>
            </a:endParaRPr>
          </a:p>
        </p:txBody>
      </p:sp>
      <p:pic>
        <p:nvPicPr>
          <p:cNvPr id="608" name="Google Shape;608;p40" descr="Centro educativo con relleno sólido"/>
          <p:cNvPicPr preferRelativeResize="0"/>
          <p:nvPr/>
        </p:nvPicPr>
        <p:blipFill rotWithShape="1">
          <a:blip r:embed="rId3">
            <a:extLst>
              <a:ext uri="{96DAC541-7B7A-43D3-8B79-37D633B846F1}">
                <asvg:svgBlip xmlns:asvg="http://schemas.microsoft.com/office/drawing/2016/SVG/main" r:embed="rId4"/>
              </a:ext>
            </a:extLst>
          </a:blip>
          <a:srcRect t="46874" b="1"/>
          <a:stretch/>
        </p:blipFill>
        <p:spPr>
          <a:xfrm>
            <a:off x="3628777" y="1569568"/>
            <a:ext cx="1886442" cy="100218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3"/>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t>PLANTEAMIENTO DEL PROBLEMA</a:t>
            </a:r>
            <a:endParaRPr sz="1600" dirty="0"/>
          </a:p>
        </p:txBody>
      </p:sp>
      <p:sp>
        <p:nvSpPr>
          <p:cNvPr id="95" name="Google Shape;95;p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3</a:t>
            </a:fld>
            <a:endParaRPr/>
          </a:p>
        </p:txBody>
      </p:sp>
      <p:grpSp>
        <p:nvGrpSpPr>
          <p:cNvPr id="96" name="Google Shape;96;p3"/>
          <p:cNvGrpSpPr/>
          <p:nvPr/>
        </p:nvGrpSpPr>
        <p:grpSpPr>
          <a:xfrm>
            <a:off x="293683" y="574116"/>
            <a:ext cx="309041" cy="403123"/>
            <a:chOff x="590250" y="244200"/>
            <a:chExt cx="407975" cy="532175"/>
          </a:xfrm>
        </p:grpSpPr>
        <p:sp>
          <p:nvSpPr>
            <p:cNvPr id="97" name="Google Shape;97;p3"/>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3"/>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3"/>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3"/>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 name="Google Shape;101;p3"/>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 name="Google Shape;102;p3"/>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 name="Google Shape;103;p3"/>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 name="Google Shape;104;p3"/>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3"/>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 name="Google Shape;106;p3"/>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 name="Google Shape;107;p3"/>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p3"/>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 name="Google Shape;109;p3"/>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3"/>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11" name="Google Shape;111;p3"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112" name="Google Shape;112;p3" descr="Mano Bolígrafo Escribir - Foto gratis en Pixabay"/>
          <p:cNvPicPr preferRelativeResize="0"/>
          <p:nvPr/>
        </p:nvPicPr>
        <p:blipFill rotWithShape="1">
          <a:blip r:embed="rId4">
            <a:alphaModFix/>
          </a:blip>
          <a:srcRect/>
          <a:stretch/>
        </p:blipFill>
        <p:spPr>
          <a:xfrm>
            <a:off x="338887" y="2286898"/>
            <a:ext cx="3285984" cy="2464489"/>
          </a:xfrm>
          <a:prstGeom prst="rect">
            <a:avLst/>
          </a:prstGeom>
          <a:noFill/>
          <a:ln>
            <a:noFill/>
          </a:ln>
          <a:effectLst>
            <a:outerShdw blurRad="292100" dist="139700" dir="2700000" algn="tl" rotWithShape="0">
              <a:srgbClr val="333333">
                <a:alpha val="64313"/>
              </a:srgbClr>
            </a:outerShdw>
          </a:effectLst>
        </p:spPr>
      </p:pic>
      <p:pic>
        <p:nvPicPr>
          <p:cNvPr id="113" name="Google Shape;113;p3" descr="Cuándo me llamarán?': denuncian las innumerables citas médicas que quedan  archivadas en el hospital"/>
          <p:cNvPicPr preferRelativeResize="0"/>
          <p:nvPr/>
        </p:nvPicPr>
        <p:blipFill rotWithShape="1">
          <a:blip r:embed="rId5">
            <a:alphaModFix/>
          </a:blip>
          <a:srcRect/>
          <a:stretch/>
        </p:blipFill>
        <p:spPr>
          <a:xfrm>
            <a:off x="2644638" y="1548942"/>
            <a:ext cx="3854724" cy="2258464"/>
          </a:xfrm>
          <a:prstGeom prst="rect">
            <a:avLst/>
          </a:prstGeom>
          <a:noFill/>
          <a:ln>
            <a:noFill/>
          </a:ln>
          <a:effectLst>
            <a:outerShdw blurRad="292100" dist="139700" dir="2700000" algn="tl" rotWithShape="0">
              <a:srgbClr val="333333">
                <a:alpha val="64313"/>
              </a:srgbClr>
            </a:outerShdw>
          </a:effectLst>
        </p:spPr>
      </p:pic>
      <p:pic>
        <p:nvPicPr>
          <p:cNvPr id="114" name="Google Shape;114;p3" descr="¡No lo olvide! Hasta mañana hay tiempo de hacer el segundo pago parcial de renta"/>
          <p:cNvPicPr preferRelativeResize="0"/>
          <p:nvPr/>
        </p:nvPicPr>
        <p:blipFill rotWithShape="1">
          <a:blip r:embed="rId6">
            <a:alphaModFix/>
          </a:blip>
          <a:srcRect/>
          <a:stretch/>
        </p:blipFill>
        <p:spPr>
          <a:xfrm>
            <a:off x="4957481" y="2390705"/>
            <a:ext cx="3681739" cy="1925242"/>
          </a:xfrm>
          <a:prstGeom prst="rect">
            <a:avLst/>
          </a:prstGeom>
          <a:noFill/>
          <a:ln>
            <a:noFill/>
          </a:ln>
          <a:effectLst>
            <a:outerShdw blurRad="292100" dist="139700" dir="2700000" algn="tl" rotWithShape="0">
              <a:srgbClr val="333333">
                <a:alpha val="64313"/>
              </a:srgbClr>
            </a:outerShdw>
          </a:effectLst>
        </p:spPr>
      </p:pic>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Shape 612"/>
        <p:cNvGrpSpPr/>
        <p:nvPr/>
      </p:nvGrpSpPr>
      <p:grpSpPr>
        <a:xfrm>
          <a:off x="0" y="0"/>
          <a:ext cx="0" cy="0"/>
          <a:chOff x="0" y="0"/>
          <a:chExt cx="0" cy="0"/>
        </a:xfrm>
      </p:grpSpPr>
      <p:sp>
        <p:nvSpPr>
          <p:cNvPr id="613" name="Google Shape;613;p4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30</a:t>
            </a:fld>
            <a:endParaRPr/>
          </a:p>
        </p:txBody>
      </p:sp>
      <p:pic>
        <p:nvPicPr>
          <p:cNvPr id="614" name="Google Shape;614;p41"/>
          <p:cNvPicPr preferRelativeResize="0"/>
          <p:nvPr/>
        </p:nvPicPr>
        <p:blipFill>
          <a:blip r:embed="rId3">
            <a:extLst>
              <a:ext uri="{BEBA8EAE-BF5A-486C-A8C5-ECC9F3942E4B}">
                <a14:imgProps xmlns:a14="http://schemas.microsoft.com/office/drawing/2010/main">
                  <a14:imgLayer r:embed="rId4">
                    <a14:imgEffect>
                      <a14:brightnessContrast bright="-64000" contrast="16000"/>
                    </a14:imgEffect>
                  </a14:imgLayer>
                </a14:imgProps>
              </a:ext>
            </a:extLst>
          </a:blip>
          <a:srcRect t="12500" b="12500"/>
          <a:stretch/>
        </p:blipFill>
        <p:spPr>
          <a:xfrm>
            <a:off x="0" y="1"/>
            <a:ext cx="9144000" cy="5143499"/>
          </a:xfrm>
          <a:prstGeom prst="rect">
            <a:avLst/>
          </a:prstGeom>
          <a:noFill/>
          <a:ln>
            <a:noFill/>
          </a:ln>
        </p:spPr>
      </p:pic>
      <p:sp>
        <p:nvSpPr>
          <p:cNvPr id="615" name="Google Shape;615;p41"/>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616" name="Google Shape;616;p41"/>
          <p:cNvSpPr txBox="1"/>
          <p:nvPr/>
        </p:nvSpPr>
        <p:spPr>
          <a:xfrm>
            <a:off x="1888907" y="2470703"/>
            <a:ext cx="5366184" cy="120028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dirty="0">
                <a:solidFill>
                  <a:schemeClr val="lt1"/>
                </a:solidFill>
                <a:latin typeface="Berlin Sans FB Demi" panose="020E0802020502020306" pitchFamily="34" charset="0"/>
                <a:ea typeface="Overlock"/>
                <a:cs typeface="Overlock"/>
                <a:sym typeface="Overlock"/>
              </a:rPr>
              <a:t>CENTRO DE EDUCACIÓN AMBIENTAL</a:t>
            </a:r>
            <a:endParaRPr sz="3600" b="0" i="0" u="none" strike="noStrike" cap="none" dirty="0">
              <a:solidFill>
                <a:schemeClr val="lt1"/>
              </a:solidFill>
              <a:latin typeface="Berlin Sans FB Demi" panose="020E0802020502020306" pitchFamily="34" charset="0"/>
              <a:ea typeface="Overlock"/>
              <a:cs typeface="Overlock"/>
              <a:sym typeface="Overlock"/>
            </a:endParaRPr>
          </a:p>
        </p:txBody>
      </p:sp>
      <p:pic>
        <p:nvPicPr>
          <p:cNvPr id="8" name="Google Shape;608;p40" descr="Centro educativo con relleno sólido">
            <a:extLst>
              <a:ext uri="{FF2B5EF4-FFF2-40B4-BE49-F238E27FC236}">
                <a16:creationId xmlns:a16="http://schemas.microsoft.com/office/drawing/2014/main" id="{48FBAEB4-FD74-4F1F-8CFF-5945F6B10788}"/>
              </a:ext>
            </a:extLst>
          </p:cNvPr>
          <p:cNvPicPr preferRelativeResize="0"/>
          <p:nvPr/>
        </p:nvPicPr>
        <p:blipFill rotWithShape="1">
          <a:blip r:embed="rId5">
            <a:extLst>
              <a:ext uri="{96DAC541-7B7A-43D3-8B79-37D633B846F1}">
                <asvg:svgBlip xmlns:asvg="http://schemas.microsoft.com/office/drawing/2016/SVG/main" r:embed="rId6"/>
              </a:ext>
            </a:extLst>
          </a:blip>
          <a:srcRect t="46874" b="1"/>
          <a:stretch/>
        </p:blipFill>
        <p:spPr>
          <a:xfrm>
            <a:off x="3628778" y="1569568"/>
            <a:ext cx="1886442" cy="1002182"/>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621"/>
        <p:cNvGrpSpPr/>
        <p:nvPr/>
      </p:nvGrpSpPr>
      <p:grpSpPr>
        <a:xfrm>
          <a:off x="0" y="0"/>
          <a:ext cx="0" cy="0"/>
          <a:chOff x="0" y="0"/>
          <a:chExt cx="0" cy="0"/>
        </a:xfrm>
      </p:grpSpPr>
      <p:sp>
        <p:nvSpPr>
          <p:cNvPr id="622" name="Google Shape;622;p42"/>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623" name="Google Shape;623;p42"/>
          <p:cNvSpPr txBox="1"/>
          <p:nvPr/>
        </p:nvSpPr>
        <p:spPr>
          <a:xfrm>
            <a:off x="2911905" y="3007693"/>
            <a:ext cx="3320189"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dirty="0">
                <a:solidFill>
                  <a:schemeClr val="lt1"/>
                </a:solidFill>
                <a:latin typeface="Berlin Sans FB Demi" panose="020E0802020502020306" pitchFamily="34" charset="0"/>
                <a:ea typeface="Overlock"/>
                <a:cs typeface="Overlock"/>
                <a:sym typeface="Overlock"/>
              </a:rPr>
              <a:t>DERIVACIÓN</a:t>
            </a:r>
            <a:endParaRPr sz="3600" b="0" i="0" u="none" strike="noStrike" cap="none" dirty="0">
              <a:solidFill>
                <a:schemeClr val="lt1"/>
              </a:solidFill>
              <a:latin typeface="Berlin Sans FB Demi" panose="020E0802020502020306" pitchFamily="34" charset="0"/>
              <a:ea typeface="Overlock"/>
              <a:cs typeface="Overlock"/>
              <a:sym typeface="Overlock"/>
            </a:endParaRPr>
          </a:p>
        </p:txBody>
      </p:sp>
      <p:pic>
        <p:nvPicPr>
          <p:cNvPr id="624" name="Google Shape;624;p42" descr="Imagen de cascada de agua"/>
          <p:cNvPicPr preferRelativeResize="0"/>
          <p:nvPr/>
        </p:nvPicPr>
        <p:blipFill rotWithShape="1">
          <a:blip r:embed="rId3">
            <a:alphaModFix/>
          </a:blip>
          <a:srcRect/>
          <a:stretch/>
        </p:blipFill>
        <p:spPr>
          <a:xfrm>
            <a:off x="3873155" y="1610003"/>
            <a:ext cx="1397690" cy="1397690"/>
          </a:xfrm>
          <a:prstGeom prst="rect">
            <a:avLst/>
          </a:prstGeom>
          <a:noFill/>
          <a:ln>
            <a:noFill/>
          </a:ln>
        </p:spPr>
      </p:pic>
      <p:pic>
        <p:nvPicPr>
          <p:cNvPr id="625" name="Google Shape;625;p42" descr="Tigre"/>
          <p:cNvPicPr preferRelativeResize="0"/>
          <p:nvPr/>
        </p:nvPicPr>
        <p:blipFill rotWithShape="1">
          <a:blip r:embed="rId4">
            <a:alphaModFix/>
          </a:blip>
          <a:srcRect/>
          <a:stretch/>
        </p:blipFill>
        <p:spPr>
          <a:xfrm>
            <a:off x="4203510" y="1396929"/>
            <a:ext cx="521682" cy="5216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629"/>
        <p:cNvGrpSpPr/>
        <p:nvPr/>
      </p:nvGrpSpPr>
      <p:grpSpPr>
        <a:xfrm>
          <a:off x="0" y="0"/>
          <a:ext cx="0" cy="0"/>
          <a:chOff x="0" y="0"/>
          <a:chExt cx="0" cy="0"/>
        </a:xfrm>
      </p:grpSpPr>
      <p:sp>
        <p:nvSpPr>
          <p:cNvPr id="630" name="Google Shape;630;p43"/>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32</a:t>
            </a:fld>
            <a:endParaRPr/>
          </a:p>
        </p:txBody>
      </p:sp>
      <p:pic>
        <p:nvPicPr>
          <p:cNvPr id="631" name="Google Shape;631;p43"/>
          <p:cNvPicPr preferRelativeResize="0"/>
          <p:nvPr/>
        </p:nvPicPr>
        <p:blipFill rotWithShape="1">
          <a:blip r:embed="rId3">
            <a:alphaModFix/>
          </a:blip>
          <a:srcRect l="1851" r="1852"/>
          <a:stretch/>
        </p:blipFill>
        <p:spPr>
          <a:xfrm>
            <a:off x="-813996" y="-101048"/>
            <a:ext cx="10015146" cy="5633521"/>
          </a:xfrm>
          <a:prstGeom prst="rect">
            <a:avLst/>
          </a:prstGeom>
          <a:noFill/>
          <a:ln>
            <a:noFill/>
          </a:ln>
        </p:spPr>
      </p:pic>
      <p:sp>
        <p:nvSpPr>
          <p:cNvPr id="632" name="Google Shape;632;p43"/>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633" name="Google Shape;633;p43"/>
          <p:cNvSpPr txBox="1"/>
          <p:nvPr/>
        </p:nvSpPr>
        <p:spPr>
          <a:xfrm>
            <a:off x="1888907" y="2571750"/>
            <a:ext cx="536618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dirty="0">
                <a:solidFill>
                  <a:schemeClr val="lt1"/>
                </a:solidFill>
                <a:latin typeface="Berlin Sans FB Demi" panose="020E0802020502020306" pitchFamily="34" charset="0"/>
                <a:ea typeface="Overlock"/>
                <a:cs typeface="Overlock"/>
                <a:sym typeface="Overlock"/>
              </a:rPr>
              <a:t>DERIVACIÓN</a:t>
            </a:r>
            <a:endParaRPr sz="3600" b="0" i="0" u="none" strike="noStrike" cap="none" dirty="0">
              <a:solidFill>
                <a:schemeClr val="lt1"/>
              </a:solidFill>
              <a:latin typeface="Berlin Sans FB Demi" panose="020E0802020502020306" pitchFamily="34" charset="0"/>
              <a:ea typeface="Overlock"/>
              <a:cs typeface="Overlock"/>
              <a:sym typeface="Overlock"/>
            </a:endParaRPr>
          </a:p>
        </p:txBody>
      </p:sp>
      <p:pic>
        <p:nvPicPr>
          <p:cNvPr id="634" name="Google Shape;634;p43" descr="Imagen de cascada de agua"/>
          <p:cNvPicPr preferRelativeResize="0"/>
          <p:nvPr/>
        </p:nvPicPr>
        <p:blipFill rotWithShape="1">
          <a:blip r:embed="rId4">
            <a:alphaModFix/>
          </a:blip>
          <a:srcRect/>
          <a:stretch/>
        </p:blipFill>
        <p:spPr>
          <a:xfrm>
            <a:off x="3873154" y="1174060"/>
            <a:ext cx="1397690" cy="1397690"/>
          </a:xfrm>
          <a:prstGeom prst="rect">
            <a:avLst/>
          </a:prstGeom>
          <a:noFill/>
          <a:ln>
            <a:noFill/>
          </a:ln>
        </p:spPr>
      </p:pic>
      <p:pic>
        <p:nvPicPr>
          <p:cNvPr id="635" name="Google Shape;635;p43" descr="Tigre"/>
          <p:cNvPicPr preferRelativeResize="0"/>
          <p:nvPr/>
        </p:nvPicPr>
        <p:blipFill rotWithShape="1">
          <a:blip r:embed="rId5">
            <a:alphaModFix/>
          </a:blip>
          <a:srcRect/>
          <a:stretch/>
        </p:blipFill>
        <p:spPr>
          <a:xfrm>
            <a:off x="4203509" y="960986"/>
            <a:ext cx="521682" cy="521682"/>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639"/>
        <p:cNvGrpSpPr/>
        <p:nvPr/>
      </p:nvGrpSpPr>
      <p:grpSpPr>
        <a:xfrm>
          <a:off x="0" y="0"/>
          <a:ext cx="0" cy="0"/>
          <a:chOff x="0" y="0"/>
          <a:chExt cx="0" cy="0"/>
        </a:xfrm>
      </p:grpSpPr>
      <p:sp>
        <p:nvSpPr>
          <p:cNvPr id="640" name="Google Shape;640;p44"/>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641" name="Google Shape;641;p44"/>
          <p:cNvSpPr txBox="1"/>
          <p:nvPr/>
        </p:nvSpPr>
        <p:spPr>
          <a:xfrm>
            <a:off x="2632976" y="2951940"/>
            <a:ext cx="3878047"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dirty="0">
                <a:solidFill>
                  <a:schemeClr val="lt1"/>
                </a:solidFill>
                <a:latin typeface="Berlin Sans FB Demi" panose="020E0802020502020306" pitchFamily="34" charset="0"/>
                <a:ea typeface="Overlock"/>
                <a:cs typeface="Overlock"/>
                <a:sym typeface="Overlock"/>
              </a:rPr>
              <a:t>TRANSLOCACIÓN</a:t>
            </a:r>
            <a:endParaRPr sz="3600" b="0" i="0" u="none" strike="noStrike" cap="none" dirty="0">
              <a:solidFill>
                <a:schemeClr val="lt1"/>
              </a:solidFill>
              <a:latin typeface="Berlin Sans FB Demi" panose="020E0802020502020306" pitchFamily="34" charset="0"/>
              <a:ea typeface="Overlock"/>
              <a:cs typeface="Overlock"/>
              <a:sym typeface="Overlock"/>
            </a:endParaRPr>
          </a:p>
        </p:txBody>
      </p:sp>
      <p:pic>
        <p:nvPicPr>
          <p:cNvPr id="642" name="Google Shape;642;p44" descr="Camión volquete"/>
          <p:cNvPicPr preferRelativeResize="0"/>
          <p:nvPr/>
        </p:nvPicPr>
        <p:blipFill rotWithShape="1">
          <a:blip r:embed="rId3">
            <a:alphaModFix/>
          </a:blip>
          <a:srcRect/>
          <a:stretch/>
        </p:blipFill>
        <p:spPr>
          <a:xfrm>
            <a:off x="3765377" y="1498497"/>
            <a:ext cx="1613246" cy="1613246"/>
          </a:xfrm>
          <a:prstGeom prst="rect">
            <a:avLst/>
          </a:prstGeom>
          <a:noFill/>
          <a:ln>
            <a:noFill/>
          </a:ln>
        </p:spPr>
      </p:pic>
      <p:pic>
        <p:nvPicPr>
          <p:cNvPr id="643" name="Google Shape;643;p44" descr="Jirafa"/>
          <p:cNvPicPr preferRelativeResize="0"/>
          <p:nvPr/>
        </p:nvPicPr>
        <p:blipFill rotWithShape="1">
          <a:blip r:embed="rId4">
            <a:alphaModFix/>
          </a:blip>
          <a:srcRect/>
          <a:stretch/>
        </p:blipFill>
        <p:spPr>
          <a:xfrm>
            <a:off x="4204202" y="1977655"/>
            <a:ext cx="270929" cy="27092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647"/>
        <p:cNvGrpSpPr/>
        <p:nvPr/>
      </p:nvGrpSpPr>
      <p:grpSpPr>
        <a:xfrm>
          <a:off x="0" y="0"/>
          <a:ext cx="0" cy="0"/>
          <a:chOff x="0" y="0"/>
          <a:chExt cx="0" cy="0"/>
        </a:xfrm>
      </p:grpSpPr>
      <p:sp>
        <p:nvSpPr>
          <p:cNvPr id="648" name="Google Shape;648;p4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34</a:t>
            </a:fld>
            <a:endParaRPr/>
          </a:p>
        </p:txBody>
      </p:sp>
      <p:pic>
        <p:nvPicPr>
          <p:cNvPr id="649" name="Google Shape;649;p45"/>
          <p:cNvPicPr preferRelativeResize="0"/>
          <p:nvPr/>
        </p:nvPicPr>
        <p:blipFill rotWithShape="1">
          <a:blip r:embed="rId3">
            <a:alphaModFix/>
          </a:blip>
          <a:srcRect/>
          <a:stretch/>
        </p:blipFill>
        <p:spPr>
          <a:xfrm>
            <a:off x="-794946" y="-120098"/>
            <a:ext cx="10015146" cy="5633521"/>
          </a:xfrm>
          <a:prstGeom prst="rect">
            <a:avLst/>
          </a:prstGeom>
          <a:noFill/>
          <a:ln>
            <a:noFill/>
          </a:ln>
        </p:spPr>
      </p:pic>
      <p:sp>
        <p:nvSpPr>
          <p:cNvPr id="650" name="Google Shape;650;p45"/>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651" name="Google Shape;651;p45"/>
          <p:cNvSpPr txBox="1"/>
          <p:nvPr/>
        </p:nvSpPr>
        <p:spPr>
          <a:xfrm>
            <a:off x="1888907" y="2470703"/>
            <a:ext cx="5366184"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4000" b="0" i="0" u="none" strike="noStrike" cap="none" dirty="0">
                <a:solidFill>
                  <a:schemeClr val="lt1"/>
                </a:solidFill>
                <a:latin typeface="Berlin Sans FB Demi" panose="020E0802020502020306" pitchFamily="34" charset="0"/>
                <a:ea typeface="Overlock"/>
                <a:cs typeface="Overlock"/>
                <a:sym typeface="Overlock"/>
              </a:rPr>
              <a:t>TRANSLOCACIÓN</a:t>
            </a:r>
            <a:endParaRPr sz="4000" b="0" i="0" u="none" strike="noStrike" cap="none" dirty="0">
              <a:solidFill>
                <a:schemeClr val="lt1"/>
              </a:solidFill>
              <a:latin typeface="Berlin Sans FB Demi" panose="020E0802020502020306" pitchFamily="34" charset="0"/>
              <a:ea typeface="Overlock"/>
              <a:cs typeface="Overlock"/>
              <a:sym typeface="Overlock"/>
            </a:endParaRPr>
          </a:p>
        </p:txBody>
      </p:sp>
      <p:pic>
        <p:nvPicPr>
          <p:cNvPr id="652" name="Google Shape;652;p45" descr="Camión volquete"/>
          <p:cNvPicPr preferRelativeResize="0"/>
          <p:nvPr/>
        </p:nvPicPr>
        <p:blipFill rotWithShape="1">
          <a:blip r:embed="rId4">
            <a:alphaModFix/>
          </a:blip>
          <a:srcRect/>
          <a:stretch/>
        </p:blipFill>
        <p:spPr>
          <a:xfrm>
            <a:off x="3873155" y="1073013"/>
            <a:ext cx="1397690" cy="1397690"/>
          </a:xfrm>
          <a:prstGeom prst="rect">
            <a:avLst/>
          </a:prstGeom>
          <a:noFill/>
          <a:ln>
            <a:noFill/>
          </a:ln>
        </p:spPr>
      </p:pic>
      <p:pic>
        <p:nvPicPr>
          <p:cNvPr id="653" name="Google Shape;653;p45" descr="Jirafa"/>
          <p:cNvPicPr preferRelativeResize="0"/>
          <p:nvPr/>
        </p:nvPicPr>
        <p:blipFill rotWithShape="1">
          <a:blip r:embed="rId5">
            <a:alphaModFix/>
          </a:blip>
          <a:srcRect/>
          <a:stretch/>
        </p:blipFill>
        <p:spPr>
          <a:xfrm>
            <a:off x="4301112" y="1453203"/>
            <a:ext cx="318655" cy="3186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657"/>
        <p:cNvGrpSpPr/>
        <p:nvPr/>
      </p:nvGrpSpPr>
      <p:grpSpPr>
        <a:xfrm>
          <a:off x="0" y="0"/>
          <a:ext cx="0" cy="0"/>
          <a:chOff x="0" y="0"/>
          <a:chExt cx="0" cy="0"/>
        </a:xfrm>
      </p:grpSpPr>
      <p:sp>
        <p:nvSpPr>
          <p:cNvPr id="658" name="Google Shape;658;p46"/>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659" name="Google Shape;659;p46"/>
          <p:cNvSpPr txBox="1"/>
          <p:nvPr/>
        </p:nvSpPr>
        <p:spPr>
          <a:xfrm>
            <a:off x="2911904" y="2769111"/>
            <a:ext cx="3320189" cy="64629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dirty="0">
                <a:solidFill>
                  <a:schemeClr val="lt1"/>
                </a:solidFill>
                <a:latin typeface="Berlin Sans FB Demi" panose="020E0802020502020306" pitchFamily="34" charset="0"/>
                <a:ea typeface="Overlock"/>
                <a:cs typeface="Overlock"/>
                <a:sym typeface="Overlock"/>
              </a:rPr>
              <a:t>SEGUIMIENTO</a:t>
            </a:r>
            <a:endParaRPr sz="3600" b="0" i="0" u="none" strike="noStrike" cap="none" dirty="0">
              <a:solidFill>
                <a:schemeClr val="lt1"/>
              </a:solidFill>
              <a:latin typeface="Berlin Sans FB Demi" panose="020E0802020502020306" pitchFamily="34" charset="0"/>
              <a:ea typeface="Overlock"/>
              <a:cs typeface="Overlock"/>
              <a:sym typeface="Overlock"/>
            </a:endParaRPr>
          </a:p>
        </p:txBody>
      </p:sp>
      <p:pic>
        <p:nvPicPr>
          <p:cNvPr id="660" name="Google Shape;660;p46" descr="Lista de comprobación"/>
          <p:cNvPicPr preferRelativeResize="0"/>
          <p:nvPr/>
        </p:nvPicPr>
        <p:blipFill rotWithShape="1">
          <a:blip r:embed="rId3">
            <a:alphaModFix/>
          </a:blip>
          <a:srcRect/>
          <a:stretch/>
        </p:blipFill>
        <p:spPr>
          <a:xfrm>
            <a:off x="3873153" y="1371421"/>
            <a:ext cx="1397690" cy="13976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664"/>
        <p:cNvGrpSpPr/>
        <p:nvPr/>
      </p:nvGrpSpPr>
      <p:grpSpPr>
        <a:xfrm>
          <a:off x="0" y="0"/>
          <a:ext cx="0" cy="0"/>
          <a:chOff x="0" y="0"/>
          <a:chExt cx="0" cy="0"/>
        </a:xfrm>
      </p:grpSpPr>
      <p:sp>
        <p:nvSpPr>
          <p:cNvPr id="665" name="Google Shape;665;p47"/>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36</a:t>
            </a:fld>
            <a:endParaRPr/>
          </a:p>
        </p:txBody>
      </p:sp>
      <p:pic>
        <p:nvPicPr>
          <p:cNvPr id="666" name="Google Shape;666;p47"/>
          <p:cNvPicPr preferRelativeResize="0"/>
          <p:nvPr/>
        </p:nvPicPr>
        <p:blipFill rotWithShape="1">
          <a:blip r:embed="rId3">
            <a:alphaModFix/>
          </a:blip>
          <a:srcRect t="7870" b="7869"/>
          <a:stretch/>
        </p:blipFill>
        <p:spPr>
          <a:xfrm>
            <a:off x="-775896" y="-139148"/>
            <a:ext cx="10015146" cy="5633521"/>
          </a:xfrm>
          <a:prstGeom prst="rect">
            <a:avLst/>
          </a:prstGeom>
          <a:noFill/>
          <a:ln>
            <a:noFill/>
          </a:ln>
        </p:spPr>
      </p:pic>
      <p:sp>
        <p:nvSpPr>
          <p:cNvPr id="667" name="Google Shape;667;p47"/>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668" name="Google Shape;668;p47"/>
          <p:cNvSpPr txBox="1"/>
          <p:nvPr/>
        </p:nvSpPr>
        <p:spPr>
          <a:xfrm>
            <a:off x="1888907" y="2571750"/>
            <a:ext cx="5366184" cy="64633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3600" b="0" i="0" u="none" strike="noStrike" cap="none" dirty="0">
                <a:solidFill>
                  <a:schemeClr val="lt1"/>
                </a:solidFill>
                <a:latin typeface="Berlin Sans FB Demi" panose="020E0802020502020306" pitchFamily="34" charset="0"/>
                <a:ea typeface="Overlock"/>
                <a:cs typeface="Overlock"/>
                <a:sym typeface="Overlock"/>
              </a:rPr>
              <a:t>TIPOS DE SEGUIMIENTO</a:t>
            </a:r>
            <a:endParaRPr sz="3600" b="0" i="0" u="none" strike="noStrike" cap="none" dirty="0">
              <a:solidFill>
                <a:schemeClr val="lt1"/>
              </a:solidFill>
              <a:latin typeface="Berlin Sans FB Demi" panose="020E0802020502020306" pitchFamily="34" charset="0"/>
              <a:ea typeface="Overlock"/>
              <a:cs typeface="Overlock"/>
              <a:sym typeface="Overlock"/>
            </a:endParaRPr>
          </a:p>
        </p:txBody>
      </p:sp>
      <p:pic>
        <p:nvPicPr>
          <p:cNvPr id="669" name="Google Shape;669;p47" descr="Lista de comprobación"/>
          <p:cNvPicPr preferRelativeResize="0"/>
          <p:nvPr/>
        </p:nvPicPr>
        <p:blipFill rotWithShape="1">
          <a:blip r:embed="rId4">
            <a:alphaModFix/>
          </a:blip>
          <a:srcRect/>
          <a:stretch/>
        </p:blipFill>
        <p:spPr>
          <a:xfrm>
            <a:off x="3873154" y="1073013"/>
            <a:ext cx="1397690" cy="139769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MasterSp="0" show="0">
  <p:cSld>
    <p:bg>
      <p:bgPr>
        <a:solidFill>
          <a:srgbClr val="333333"/>
        </a:solidFill>
        <a:effectLst/>
      </p:bgPr>
    </p:bg>
    <p:spTree>
      <p:nvGrpSpPr>
        <p:cNvPr id="1" name="Shape 673"/>
        <p:cNvGrpSpPr/>
        <p:nvPr/>
      </p:nvGrpSpPr>
      <p:grpSpPr>
        <a:xfrm>
          <a:off x="0" y="0"/>
          <a:ext cx="0" cy="0"/>
          <a:chOff x="0" y="0"/>
          <a:chExt cx="0" cy="0"/>
        </a:xfrm>
      </p:grpSpPr>
      <p:sp>
        <p:nvSpPr>
          <p:cNvPr id="674" name="Google Shape;674;p48"/>
          <p:cNvSpPr/>
          <p:nvPr/>
        </p:nvSpPr>
        <p:spPr>
          <a:xfrm>
            <a:off x="2092036" y="91786"/>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675" name="Google Shape;675;p48"/>
          <p:cNvSpPr txBox="1"/>
          <p:nvPr/>
        </p:nvSpPr>
        <p:spPr>
          <a:xfrm>
            <a:off x="2900498" y="2571750"/>
            <a:ext cx="334299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4000" b="0" i="0" u="none" strike="noStrike" cap="none" dirty="0">
                <a:solidFill>
                  <a:schemeClr val="lt1"/>
                </a:solidFill>
                <a:latin typeface="Berlin Sans FB Demi" panose="020E0802020502020306" pitchFamily="34" charset="0"/>
                <a:ea typeface="Overlock"/>
                <a:cs typeface="Overlock"/>
                <a:sym typeface="Overlock"/>
              </a:rPr>
              <a:t>C.A.D.</a:t>
            </a:r>
            <a:endParaRPr sz="4000" b="0" i="0" u="none" strike="noStrike" cap="none" dirty="0">
              <a:solidFill>
                <a:schemeClr val="lt1"/>
              </a:solidFill>
              <a:latin typeface="Berlin Sans FB Demi" panose="020E0802020502020306" pitchFamily="34" charset="0"/>
              <a:ea typeface="Overlock"/>
              <a:cs typeface="Overlock"/>
              <a:sym typeface="Overlock"/>
            </a:endParaRPr>
          </a:p>
        </p:txBody>
      </p:sp>
      <p:pic>
        <p:nvPicPr>
          <p:cNvPr id="3" name="Gráfico 2" descr="Centro educativo con relleno sólido">
            <a:extLst>
              <a:ext uri="{FF2B5EF4-FFF2-40B4-BE49-F238E27FC236}">
                <a16:creationId xmlns:a16="http://schemas.microsoft.com/office/drawing/2014/main" id="{376E8040-2945-48AF-BD6F-E7C490BA1C2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34967"/>
          <a:stretch/>
        </p:blipFill>
        <p:spPr>
          <a:xfrm>
            <a:off x="3600447" y="1023932"/>
            <a:ext cx="1943097" cy="1263647"/>
          </a:xfrm>
          <a:prstGeom prst="rect">
            <a:avLst/>
          </a:prstGeom>
        </p:spPr>
      </p:pic>
      <p:pic>
        <p:nvPicPr>
          <p:cNvPr id="676" name="Google Shape;676;p48" descr="Médico con relleno sólido"/>
          <p:cNvPicPr preferRelativeResize="0"/>
          <p:nvPr/>
        </p:nvPicPr>
        <p:blipFill>
          <a:blip r:embed="rId5">
            <a:extLst>
              <a:ext uri="{96DAC541-7B7A-43D3-8B79-37D633B846F1}">
                <asvg:svgBlip xmlns:asvg="http://schemas.microsoft.com/office/drawing/2016/SVG/main" r:embed="rId6"/>
              </a:ext>
            </a:extLst>
          </a:blip>
          <a:srcRect/>
          <a:stretch/>
        </p:blipFill>
        <p:spPr>
          <a:xfrm>
            <a:off x="4851400" y="1252532"/>
            <a:ext cx="533400" cy="50786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slow" p14:dur="2000" advClick="0" advTm="0"/>
    </mc:Choice>
    <mc:Fallback xmlns="">
      <p:transition spd="slow" advClick="0" advTm="0"/>
    </mc:Fallback>
  </mc:AlternateContent>
</p:sld>
</file>

<file path=ppt/slides/slide38.xml><?xml version="1.0" encoding="utf-8"?>
<p:sld xmlns:a="http://schemas.openxmlformats.org/drawingml/2006/main" xmlns:r="http://schemas.openxmlformats.org/officeDocument/2006/relationships" xmlns:p="http://schemas.openxmlformats.org/presentationml/2006/main" showMasterSp="0" show="0">
  <p:cSld>
    <p:bg>
      <p:bgPr>
        <a:solidFill>
          <a:schemeClr val="tx1"/>
        </a:solidFill>
        <a:effectLst/>
      </p:bgPr>
    </p:bg>
    <p:spTree>
      <p:nvGrpSpPr>
        <p:cNvPr id="1" name="Shape 680"/>
        <p:cNvGrpSpPr/>
        <p:nvPr/>
      </p:nvGrpSpPr>
      <p:grpSpPr>
        <a:xfrm>
          <a:off x="0" y="0"/>
          <a:ext cx="0" cy="0"/>
          <a:chOff x="0" y="0"/>
          <a:chExt cx="0" cy="0"/>
        </a:xfrm>
      </p:grpSpPr>
      <p:pic>
        <p:nvPicPr>
          <p:cNvPr id="1026" name="Picture 2">
            <a:extLst>
              <a:ext uri="{FF2B5EF4-FFF2-40B4-BE49-F238E27FC236}">
                <a16:creationId xmlns:a16="http://schemas.microsoft.com/office/drawing/2014/main" id="{443FC684-9D91-4CB5-A3D7-CDE9D152E27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54000"/>
                    </a14:imgEffect>
                  </a14:imgLayer>
                </a14:imgProps>
              </a:ext>
              <a:ext uri="{28A0092B-C50C-407E-A947-70E740481C1C}">
                <a14:useLocalDpi xmlns:a14="http://schemas.microsoft.com/office/drawing/2010/main" val="0"/>
              </a:ext>
            </a:extLst>
          </a:blip>
          <a:srcRect/>
          <a:stretch>
            <a:fillRect/>
          </a:stretch>
        </p:blipFill>
        <p:spPr bwMode="auto">
          <a:xfrm>
            <a:off x="38600" y="0"/>
            <a:ext cx="9144000" cy="12192000"/>
          </a:xfrm>
          <a:prstGeom prst="rect">
            <a:avLst/>
          </a:prstGeom>
          <a:noFill/>
          <a:extLst>
            <a:ext uri="{909E8E84-426E-40DD-AFC4-6F175D3DCCD1}">
              <a14:hiddenFill xmlns:a14="http://schemas.microsoft.com/office/drawing/2010/main">
                <a:solidFill>
                  <a:srgbClr val="FFFFFF"/>
                </a:solidFill>
              </a14:hiddenFill>
            </a:ext>
          </a:extLst>
        </p:spPr>
      </p:pic>
      <p:sp>
        <p:nvSpPr>
          <p:cNvPr id="683" name="Google Shape;683;p49"/>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sp>
        <p:nvSpPr>
          <p:cNvPr id="685" name="Google Shape;685;p49"/>
          <p:cNvSpPr txBox="1"/>
          <p:nvPr/>
        </p:nvSpPr>
        <p:spPr>
          <a:xfrm>
            <a:off x="1029441" y="2571750"/>
            <a:ext cx="7162317" cy="193895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BO" sz="4000" b="0" i="0" u="none" strike="noStrike" cap="none" dirty="0">
                <a:solidFill>
                  <a:schemeClr val="lt1"/>
                </a:solidFill>
                <a:latin typeface="Berlin Sans FB Demi" panose="020E0802020502020306" pitchFamily="34" charset="0"/>
                <a:ea typeface="Overlock"/>
                <a:cs typeface="Overlock"/>
                <a:sym typeface="Overlock"/>
              </a:rPr>
              <a:t>CENTRO DE ATENCIÓN Y DERIVACIÓN</a:t>
            </a:r>
            <a:endParaRPr dirty="0">
              <a:latin typeface="Berlin Sans FB Demi" panose="020E0802020502020306" pitchFamily="34" charset="0"/>
            </a:endParaRPr>
          </a:p>
          <a:p>
            <a:pPr marL="0" marR="0" lvl="0" indent="0" algn="ctr" rtl="0">
              <a:lnSpc>
                <a:spcPct val="100000"/>
              </a:lnSpc>
              <a:spcBef>
                <a:spcPts val="0"/>
              </a:spcBef>
              <a:spcAft>
                <a:spcPts val="0"/>
              </a:spcAft>
              <a:buNone/>
            </a:pPr>
            <a:endParaRPr sz="4000" b="0" i="0" u="none" strike="noStrike" cap="none" dirty="0">
              <a:solidFill>
                <a:schemeClr val="lt1"/>
              </a:solidFill>
              <a:latin typeface="Overlock"/>
              <a:ea typeface="Overlock"/>
              <a:cs typeface="Overlock"/>
              <a:sym typeface="Overlock"/>
            </a:endParaRPr>
          </a:p>
        </p:txBody>
      </p:sp>
      <p:pic>
        <p:nvPicPr>
          <p:cNvPr id="7" name="Gráfico 6" descr="Centro educativo con relleno sólido">
            <a:extLst>
              <a:ext uri="{FF2B5EF4-FFF2-40B4-BE49-F238E27FC236}">
                <a16:creationId xmlns:a16="http://schemas.microsoft.com/office/drawing/2014/main" id="{2864E9B0-415B-442C-AFE6-57234C745751}"/>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34967"/>
          <a:stretch/>
        </p:blipFill>
        <p:spPr>
          <a:xfrm>
            <a:off x="3600449" y="941410"/>
            <a:ext cx="1943097" cy="1263647"/>
          </a:xfrm>
          <a:prstGeom prst="rect">
            <a:avLst/>
          </a:prstGeom>
        </p:spPr>
      </p:pic>
      <p:pic>
        <p:nvPicPr>
          <p:cNvPr id="8" name="Google Shape;676;p48" descr="Médico con relleno sólido">
            <a:extLst>
              <a:ext uri="{FF2B5EF4-FFF2-40B4-BE49-F238E27FC236}">
                <a16:creationId xmlns:a16="http://schemas.microsoft.com/office/drawing/2014/main" id="{DC1B4706-8CB0-4DF6-A7DA-86CB055FE09E}"/>
              </a:ext>
            </a:extLst>
          </p:cNvPr>
          <p:cNvPicPr preferRelativeResize="0"/>
          <p:nvPr/>
        </p:nvPicPr>
        <p:blipFill>
          <a:blip r:embed="rId7">
            <a:extLst>
              <a:ext uri="{96DAC541-7B7A-43D3-8B79-37D633B846F1}">
                <asvg:svgBlip xmlns:asvg="http://schemas.microsoft.com/office/drawing/2016/SVG/main" r:embed="rId8"/>
              </a:ext>
            </a:extLst>
          </a:blip>
          <a:srcRect/>
          <a:stretch/>
        </p:blipFill>
        <p:spPr>
          <a:xfrm>
            <a:off x="4851404" y="1170010"/>
            <a:ext cx="533400" cy="507861"/>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0" show="0">
  <p:cSld>
    <p:bg>
      <p:bgPr>
        <a:solidFill>
          <a:srgbClr val="262626"/>
        </a:solidFill>
        <a:effectLst/>
      </p:bgPr>
    </p:bg>
    <p:spTree>
      <p:nvGrpSpPr>
        <p:cNvPr id="1" name="Shape 689"/>
        <p:cNvGrpSpPr/>
        <p:nvPr/>
      </p:nvGrpSpPr>
      <p:grpSpPr>
        <a:xfrm>
          <a:off x="0" y="0"/>
          <a:ext cx="0" cy="0"/>
          <a:chOff x="0" y="0"/>
          <a:chExt cx="0" cy="0"/>
        </a:xfrm>
      </p:grpSpPr>
      <p:sp>
        <p:nvSpPr>
          <p:cNvPr id="690" name="Google Shape;690;p50"/>
          <p:cNvSpPr/>
          <p:nvPr/>
        </p:nvSpPr>
        <p:spPr>
          <a:xfrm>
            <a:off x="2092036" y="59889"/>
            <a:ext cx="4959928" cy="4959928"/>
          </a:xfrm>
          <a:prstGeom prst="ellipse">
            <a:avLst/>
          </a:prstGeom>
          <a:solidFill>
            <a:srgbClr val="262626"/>
          </a:solidFill>
          <a:ln w="762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pic>
        <p:nvPicPr>
          <p:cNvPr id="691" name="Google Shape;691;p50" descr="Mono"/>
          <p:cNvPicPr preferRelativeResize="0"/>
          <p:nvPr/>
        </p:nvPicPr>
        <p:blipFill rotWithShape="1">
          <a:blip r:embed="rId3">
            <a:alphaModFix/>
          </a:blip>
          <a:srcRect/>
          <a:stretch/>
        </p:blipFill>
        <p:spPr>
          <a:xfrm>
            <a:off x="3868014" y="1406238"/>
            <a:ext cx="1407969" cy="1407969"/>
          </a:xfrm>
          <a:prstGeom prst="rect">
            <a:avLst/>
          </a:prstGeom>
          <a:noFill/>
          <a:ln>
            <a:noFill/>
          </a:ln>
        </p:spPr>
      </p:pic>
      <p:sp>
        <p:nvSpPr>
          <p:cNvPr id="5" name="Google Shape;675;p48">
            <a:extLst>
              <a:ext uri="{FF2B5EF4-FFF2-40B4-BE49-F238E27FC236}">
                <a16:creationId xmlns:a16="http://schemas.microsoft.com/office/drawing/2014/main" id="{D524C240-060D-44A0-BA69-AA18957D8EB4}"/>
              </a:ext>
            </a:extLst>
          </p:cNvPr>
          <p:cNvSpPr txBox="1"/>
          <p:nvPr/>
        </p:nvSpPr>
        <p:spPr>
          <a:xfrm>
            <a:off x="2900499" y="2814207"/>
            <a:ext cx="3342997" cy="70784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4000" b="0" i="0" u="none" strike="noStrike" cap="none" dirty="0">
                <a:solidFill>
                  <a:schemeClr val="lt1"/>
                </a:solidFill>
                <a:latin typeface="Berlin Sans FB Demi" panose="020E0802020502020306" pitchFamily="34" charset="0"/>
                <a:ea typeface="Overlock"/>
                <a:cs typeface="Overlock"/>
                <a:sym typeface="Overlock"/>
              </a:rPr>
              <a:t>RECEPCIÓN</a:t>
            </a:r>
            <a:endParaRPr sz="4000" b="0" i="0" u="none" strike="noStrike" cap="none" dirty="0">
              <a:solidFill>
                <a:schemeClr val="lt1"/>
              </a:solidFill>
              <a:latin typeface="Berlin Sans FB Demi" panose="020E0802020502020306" pitchFamily="34" charset="0"/>
              <a:ea typeface="Overlock"/>
              <a:cs typeface="Overlock"/>
              <a:sym typeface="Overloc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t>PROCESOS DEL SISTEMA ACTUAL</a:t>
            </a:r>
            <a:endParaRPr dirty="0"/>
          </a:p>
        </p:txBody>
      </p:sp>
      <p:sp>
        <p:nvSpPr>
          <p:cNvPr id="120" name="Google Shape;120;p1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4</a:t>
            </a:fld>
            <a:endParaRPr/>
          </a:p>
        </p:txBody>
      </p:sp>
      <p:grpSp>
        <p:nvGrpSpPr>
          <p:cNvPr id="121" name="Google Shape;121;p18"/>
          <p:cNvGrpSpPr/>
          <p:nvPr/>
        </p:nvGrpSpPr>
        <p:grpSpPr>
          <a:xfrm>
            <a:off x="293683" y="574116"/>
            <a:ext cx="309041" cy="403123"/>
            <a:chOff x="590250" y="244200"/>
            <a:chExt cx="407975" cy="532175"/>
          </a:xfrm>
        </p:grpSpPr>
        <p:sp>
          <p:nvSpPr>
            <p:cNvPr id="122" name="Google Shape;122;p1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 name="Google Shape;123;p1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 name="Google Shape;124;p1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p1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p1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p1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 name="Google Shape;128;p1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 name="Google Shape;129;p1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1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1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 name="Google Shape;132;p1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 name="Google Shape;133;p1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4" name="Google Shape;134;p1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5" name="Google Shape;135;p1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36" name="Google Shape;136;p18"/>
          <p:cNvPicPr preferRelativeResize="0"/>
          <p:nvPr/>
        </p:nvPicPr>
        <p:blipFill rotWithShape="1">
          <a:blip r:embed="rId3">
            <a:alphaModFix/>
          </a:blip>
          <a:srcRect l="5710" r="12019" b="2595"/>
          <a:stretch/>
        </p:blipFill>
        <p:spPr>
          <a:xfrm rot="5400000">
            <a:off x="4390190" y="2383808"/>
            <a:ext cx="2953919" cy="2002965"/>
          </a:xfrm>
          <a:prstGeom prst="rect">
            <a:avLst/>
          </a:prstGeom>
          <a:noFill/>
          <a:ln>
            <a:noFill/>
          </a:ln>
          <a:effectLst>
            <a:outerShdw blurRad="190500" algn="tl" rotWithShape="0">
              <a:srgbClr val="000000">
                <a:alpha val="69019"/>
              </a:srgbClr>
            </a:outerShdw>
          </a:effectLst>
        </p:spPr>
      </p:pic>
      <p:pic>
        <p:nvPicPr>
          <p:cNvPr id="137" name="Google Shape;137;p18" descr="Habilitan refugios para animales silvestres afectados por el incendio en la  Chiquitanía | Los Tiempos"/>
          <p:cNvPicPr preferRelativeResize="0"/>
          <p:nvPr/>
        </p:nvPicPr>
        <p:blipFill rotWithShape="1">
          <a:blip r:embed="rId4">
            <a:alphaModFix/>
          </a:blip>
          <a:srcRect l="6913" r="14370"/>
          <a:stretch/>
        </p:blipFill>
        <p:spPr>
          <a:xfrm>
            <a:off x="435752" y="2047132"/>
            <a:ext cx="3363737" cy="2385731"/>
          </a:xfrm>
          <a:prstGeom prst="rect">
            <a:avLst/>
          </a:prstGeom>
          <a:noFill/>
          <a:ln>
            <a:noFill/>
          </a:ln>
          <a:effectLst>
            <a:outerShdw blurRad="190500" algn="tl" rotWithShape="0">
              <a:srgbClr val="000000">
                <a:alpha val="69019"/>
              </a:srgbClr>
            </a:outerShdw>
          </a:effectLst>
        </p:spPr>
      </p:pic>
      <p:sp>
        <p:nvSpPr>
          <p:cNvPr id="138" name="Google Shape;138;p18"/>
          <p:cNvSpPr/>
          <p:nvPr/>
        </p:nvSpPr>
        <p:spPr>
          <a:xfrm>
            <a:off x="4098972" y="2919441"/>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9" name="Google Shape;139;p18"/>
          <p:cNvSpPr/>
          <p:nvPr/>
        </p:nvSpPr>
        <p:spPr>
          <a:xfrm>
            <a:off x="508777" y="1348887"/>
            <a:ext cx="749436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ACTA DE RECEPCIÓN</a:t>
            </a:r>
            <a:endParaRPr sz="1400" b="0" i="0" u="none" strike="noStrike" cap="none">
              <a:solidFill>
                <a:srgbClr val="000000"/>
              </a:solidFill>
              <a:latin typeface="Arial"/>
              <a:ea typeface="Arial"/>
              <a:cs typeface="Arial"/>
              <a:sym typeface="Arial"/>
            </a:endParaRPr>
          </a:p>
        </p:txBody>
      </p:sp>
      <p:pic>
        <p:nvPicPr>
          <p:cNvPr id="140" name="Google Shape;140;p18" descr="https://scontent.fsrz1-1.fna.fbcdn.net/v/t1.0-1/14724492_978796692229739_438860292888958377_n.jpg?oh=680c8541d1d45d5dd1eb9ec6769f16c5&amp;oe=5ACA1DB9"/>
          <p:cNvPicPr preferRelativeResize="0"/>
          <p:nvPr/>
        </p:nvPicPr>
        <p:blipFill rotWithShape="1">
          <a:blip r:embed="rId5">
            <a:alphaModFix/>
          </a:blip>
          <a:srcRect b="26321"/>
          <a:stretch/>
        </p:blipFill>
        <p:spPr>
          <a:xfrm>
            <a:off x="7813072" y="71236"/>
            <a:ext cx="1184625" cy="872805"/>
          </a:xfrm>
          <a:prstGeom prst="ellipse">
            <a:avLst/>
          </a:prstGeom>
          <a:noFill/>
          <a:ln>
            <a:noFill/>
          </a:ln>
        </p:spPr>
      </p:pic>
    </p:spTree>
  </p:cSld>
  <p:clrMapOvr>
    <a:masterClrMapping/>
  </p:clrMapOvr>
  <p:transition spd="slow">
    <p:push/>
  </p:transition>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696"/>
        <p:cNvGrpSpPr/>
        <p:nvPr/>
      </p:nvGrpSpPr>
      <p:grpSpPr>
        <a:xfrm>
          <a:off x="0" y="0"/>
          <a:ext cx="0" cy="0"/>
          <a:chOff x="0" y="0"/>
          <a:chExt cx="0" cy="0"/>
        </a:xfrm>
      </p:grpSpPr>
      <p:sp>
        <p:nvSpPr>
          <p:cNvPr id="697" name="Google Shape;697;p5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fld id="{00000000-1234-1234-1234-123412341234}" type="slidenum">
              <a:rPr lang="en-GB"/>
              <a:t>40</a:t>
            </a:fld>
            <a:endParaRPr/>
          </a:p>
        </p:txBody>
      </p:sp>
      <p:pic>
        <p:nvPicPr>
          <p:cNvPr id="698" name="Google Shape;698;p51" descr="The Stinkiest Bird Around! — Life Gone Wild"/>
          <p:cNvPicPr preferRelativeResize="0"/>
          <p:nvPr/>
        </p:nvPicPr>
        <p:blipFill rotWithShape="1">
          <a:blip r:embed="rId3">
            <a:alphaModFix/>
            <a:extLst>
              <a:ext uri="{BEBA8EAE-BF5A-486C-A8C5-ECC9F3942E4B}">
                <a14:imgProps xmlns:a14="http://schemas.microsoft.com/office/drawing/2010/main">
                  <a14:imgLayer r:embed="rId4">
                    <a14:imgEffect>
                      <a14:brightnessContrast bright="-30000"/>
                    </a14:imgEffect>
                  </a14:imgLayer>
                </a14:imgProps>
              </a:ext>
            </a:extLst>
          </a:blip>
          <a:srcRect t="6004" b="9570"/>
          <a:stretch/>
        </p:blipFill>
        <p:spPr>
          <a:xfrm>
            <a:off x="0" y="-1"/>
            <a:ext cx="9144000" cy="5143501"/>
          </a:xfrm>
          <a:prstGeom prst="rect">
            <a:avLst/>
          </a:prstGeom>
          <a:noFill/>
          <a:ln>
            <a:noFill/>
          </a:ln>
        </p:spPr>
      </p:pic>
      <p:sp>
        <p:nvSpPr>
          <p:cNvPr id="699" name="Google Shape;699;p51"/>
          <p:cNvSpPr txBox="1"/>
          <p:nvPr/>
        </p:nvSpPr>
        <p:spPr>
          <a:xfrm>
            <a:off x="7497267" y="4740023"/>
            <a:ext cx="160813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GB" sz="1400" b="0" i="0" u="none" strike="noStrike" cap="none">
                <a:solidFill>
                  <a:schemeClr val="lt1"/>
                </a:solidFill>
                <a:latin typeface="Arial"/>
                <a:ea typeface="Arial"/>
                <a:cs typeface="Arial"/>
                <a:sym typeface="Arial"/>
              </a:rPr>
              <a:t>Pájaro de Hoatzin</a:t>
            </a:r>
            <a:endParaRPr/>
          </a:p>
        </p:txBody>
      </p:sp>
      <p:sp>
        <p:nvSpPr>
          <p:cNvPr id="700" name="Google Shape;700;p51"/>
          <p:cNvSpPr/>
          <p:nvPr/>
        </p:nvSpPr>
        <p:spPr>
          <a:xfrm>
            <a:off x="-871146" y="-2871396"/>
            <a:ext cx="10886292" cy="10886292"/>
          </a:xfrm>
          <a:prstGeom prst="ellipse">
            <a:avLst/>
          </a:prstGeom>
          <a:noFill/>
          <a:ln w="38100"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2400" b="0" i="0" u="none" strike="noStrike" cap="none">
              <a:solidFill>
                <a:schemeClr val="dk1"/>
              </a:solidFill>
              <a:latin typeface="Overlock"/>
              <a:ea typeface="Overlock"/>
              <a:cs typeface="Overlock"/>
              <a:sym typeface="Overlock"/>
            </a:endParaRPr>
          </a:p>
        </p:txBody>
      </p:sp>
      <p:pic>
        <p:nvPicPr>
          <p:cNvPr id="701" name="Google Shape;701;p51" descr="Mono"/>
          <p:cNvPicPr preferRelativeResize="0"/>
          <p:nvPr/>
        </p:nvPicPr>
        <p:blipFill rotWithShape="1">
          <a:blip r:embed="rId5">
            <a:alphaModFix/>
          </a:blip>
          <a:srcRect/>
          <a:stretch/>
        </p:blipFill>
        <p:spPr>
          <a:xfrm>
            <a:off x="3873154" y="1174059"/>
            <a:ext cx="1397690" cy="1397690"/>
          </a:xfrm>
          <a:prstGeom prst="rect">
            <a:avLst/>
          </a:prstGeom>
          <a:noFill/>
          <a:ln>
            <a:noFill/>
          </a:ln>
        </p:spPr>
      </p:pic>
      <p:sp>
        <p:nvSpPr>
          <p:cNvPr id="702" name="Google Shape;702;p51"/>
          <p:cNvSpPr txBox="1"/>
          <p:nvPr/>
        </p:nvSpPr>
        <p:spPr>
          <a:xfrm>
            <a:off x="990841" y="2571749"/>
            <a:ext cx="7162317"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GB" sz="4000" dirty="0">
                <a:solidFill>
                  <a:schemeClr val="lt1"/>
                </a:solidFill>
                <a:latin typeface="Berlin Sans FB Demi" panose="020E0802020502020306" pitchFamily="34" charset="0"/>
                <a:ea typeface="Overlock"/>
                <a:cs typeface="Overlock"/>
                <a:sym typeface="Overlock"/>
              </a:rPr>
              <a:t>RECEPCIÓN</a:t>
            </a:r>
            <a:endParaRPr sz="4000" b="0" i="0" u="none" strike="noStrike" cap="none" dirty="0">
              <a:solidFill>
                <a:schemeClr val="lt1"/>
              </a:solidFill>
              <a:latin typeface="Berlin Sans FB Demi" panose="020E0802020502020306" pitchFamily="34" charset="0"/>
              <a:ea typeface="Overlock"/>
              <a:cs typeface="Overlock"/>
              <a:sym typeface="Overlock"/>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699"/>
                                        </p:tgtEl>
                                        <p:attrNameLst>
                                          <p:attrName>ppt_x</p:attrName>
                                          <p:attrName>ppt_y</p:attrName>
                                        </p:attrNameLst>
                                      </p:cBhvr>
                                    </p:animMotion>
                                    <p:animRot by="1500000">
                                      <p:cBhvr>
                                        <p:cTn id="7" dur="125" fill="hold">
                                          <p:stCondLst>
                                            <p:cond delay="0"/>
                                          </p:stCondLst>
                                        </p:cTn>
                                        <p:tgtEl>
                                          <p:spTgt spid="699"/>
                                        </p:tgtEl>
                                        <p:attrNameLst>
                                          <p:attrName>r</p:attrName>
                                        </p:attrNameLst>
                                      </p:cBhvr>
                                    </p:animRot>
                                    <p:animRot by="-1500000">
                                      <p:cBhvr>
                                        <p:cTn id="8" dur="125" fill="hold">
                                          <p:stCondLst>
                                            <p:cond delay="125"/>
                                          </p:stCondLst>
                                        </p:cTn>
                                        <p:tgtEl>
                                          <p:spTgt spid="699"/>
                                        </p:tgtEl>
                                        <p:attrNameLst>
                                          <p:attrName>r</p:attrName>
                                        </p:attrNameLst>
                                      </p:cBhvr>
                                    </p:animRot>
                                    <p:animRot by="-1500000">
                                      <p:cBhvr>
                                        <p:cTn id="9" dur="125" fill="hold">
                                          <p:stCondLst>
                                            <p:cond delay="250"/>
                                          </p:stCondLst>
                                        </p:cTn>
                                        <p:tgtEl>
                                          <p:spTgt spid="699"/>
                                        </p:tgtEl>
                                        <p:attrNameLst>
                                          <p:attrName>r</p:attrName>
                                        </p:attrNameLst>
                                      </p:cBhvr>
                                    </p:animRot>
                                    <p:animRot by="1500000">
                                      <p:cBhvr>
                                        <p:cTn id="10" dur="125" fill="hold">
                                          <p:stCondLst>
                                            <p:cond delay="375"/>
                                          </p:stCondLst>
                                        </p:cTn>
                                        <p:tgtEl>
                                          <p:spTgt spid="69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6E3772-FA66-44F0-810A-6FA2361A304E}"/>
              </a:ext>
            </a:extLst>
          </p:cNvPr>
          <p:cNvSpPr>
            <a:spLocks noGrp="1"/>
          </p:cNvSpPr>
          <p:nvPr>
            <p:ph type="title"/>
          </p:nvPr>
        </p:nvSpPr>
        <p:spPr/>
        <p:txBody>
          <a:bodyPr/>
          <a:lstStyle/>
          <a:p>
            <a:r>
              <a:rPr lang="es-419" dirty="0"/>
              <a:t>PROPUESTA DE INNOVACIÓN O SOLUCIÓN DE PROBLEMA </a:t>
            </a:r>
          </a:p>
        </p:txBody>
      </p:sp>
      <p:sp>
        <p:nvSpPr>
          <p:cNvPr id="5" name="Marcador de número de diapositiva 4">
            <a:extLst>
              <a:ext uri="{FF2B5EF4-FFF2-40B4-BE49-F238E27FC236}">
                <a16:creationId xmlns:a16="http://schemas.microsoft.com/office/drawing/2014/main" id="{36F96AB7-2E2E-4E8B-913F-43F4F353BA3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41</a:t>
            </a:fld>
            <a:endParaRPr lang="en-GB"/>
          </a:p>
        </p:txBody>
      </p:sp>
      <p:grpSp>
        <p:nvGrpSpPr>
          <p:cNvPr id="6" name="Google Shape;474;p27">
            <a:extLst>
              <a:ext uri="{FF2B5EF4-FFF2-40B4-BE49-F238E27FC236}">
                <a16:creationId xmlns:a16="http://schemas.microsoft.com/office/drawing/2014/main" id="{BD644AC7-8DC7-4FDE-846C-3EEFAEEB8620}"/>
              </a:ext>
            </a:extLst>
          </p:cNvPr>
          <p:cNvGrpSpPr/>
          <p:nvPr/>
        </p:nvGrpSpPr>
        <p:grpSpPr>
          <a:xfrm>
            <a:off x="293683" y="574116"/>
            <a:ext cx="309041" cy="403123"/>
            <a:chOff x="590250" y="244200"/>
            <a:chExt cx="407975" cy="532175"/>
          </a:xfrm>
        </p:grpSpPr>
        <p:sp>
          <p:nvSpPr>
            <p:cNvPr id="7" name="Google Shape;475;p27">
              <a:extLst>
                <a:ext uri="{FF2B5EF4-FFF2-40B4-BE49-F238E27FC236}">
                  <a16:creationId xmlns:a16="http://schemas.microsoft.com/office/drawing/2014/main" id="{9AB91925-E879-4893-99BA-E456AC43B0DD}"/>
                </a:ext>
              </a:extLst>
            </p:cNvPr>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 name="Google Shape;476;p27">
              <a:extLst>
                <a:ext uri="{FF2B5EF4-FFF2-40B4-BE49-F238E27FC236}">
                  <a16:creationId xmlns:a16="http://schemas.microsoft.com/office/drawing/2014/main" id="{0F6F423C-DA8C-4802-8D18-BD2365E5B120}"/>
                </a:ext>
              </a:extLst>
            </p:cNvPr>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 name="Google Shape;477;p27">
              <a:extLst>
                <a:ext uri="{FF2B5EF4-FFF2-40B4-BE49-F238E27FC236}">
                  <a16:creationId xmlns:a16="http://schemas.microsoft.com/office/drawing/2014/main" id="{4A1AA061-5268-4BE0-AB5B-50F0B6EBFC41}"/>
                </a:ext>
              </a:extLst>
            </p:cNvPr>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478;p27">
              <a:extLst>
                <a:ext uri="{FF2B5EF4-FFF2-40B4-BE49-F238E27FC236}">
                  <a16:creationId xmlns:a16="http://schemas.microsoft.com/office/drawing/2014/main" id="{23285838-744D-4A80-B9F5-E02E4D8D429D}"/>
                </a:ext>
              </a:extLst>
            </p:cNvPr>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479;p27">
              <a:extLst>
                <a:ext uri="{FF2B5EF4-FFF2-40B4-BE49-F238E27FC236}">
                  <a16:creationId xmlns:a16="http://schemas.microsoft.com/office/drawing/2014/main" id="{1454D043-D315-4338-B693-81F66B061639}"/>
                </a:ext>
              </a:extLst>
            </p:cNvPr>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480;p27">
              <a:extLst>
                <a:ext uri="{FF2B5EF4-FFF2-40B4-BE49-F238E27FC236}">
                  <a16:creationId xmlns:a16="http://schemas.microsoft.com/office/drawing/2014/main" id="{81EE2B10-8D47-4D7C-B036-709B6FDB0FFF}"/>
                </a:ext>
              </a:extLst>
            </p:cNvPr>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481;p27">
              <a:extLst>
                <a:ext uri="{FF2B5EF4-FFF2-40B4-BE49-F238E27FC236}">
                  <a16:creationId xmlns:a16="http://schemas.microsoft.com/office/drawing/2014/main" id="{CEDA86B1-44B7-49A5-8BA3-73E01D6D9762}"/>
                </a:ext>
              </a:extLst>
            </p:cNvPr>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482;p27">
              <a:extLst>
                <a:ext uri="{FF2B5EF4-FFF2-40B4-BE49-F238E27FC236}">
                  <a16:creationId xmlns:a16="http://schemas.microsoft.com/office/drawing/2014/main" id="{1580ED9D-D9D7-47D9-8375-7C72C85F4767}"/>
                </a:ext>
              </a:extLst>
            </p:cNvPr>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483;p27">
              <a:extLst>
                <a:ext uri="{FF2B5EF4-FFF2-40B4-BE49-F238E27FC236}">
                  <a16:creationId xmlns:a16="http://schemas.microsoft.com/office/drawing/2014/main" id="{6DA40E64-7F33-49C2-B767-3DDE3EDCD8ED}"/>
                </a:ext>
              </a:extLst>
            </p:cNvPr>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484;p27">
              <a:extLst>
                <a:ext uri="{FF2B5EF4-FFF2-40B4-BE49-F238E27FC236}">
                  <a16:creationId xmlns:a16="http://schemas.microsoft.com/office/drawing/2014/main" id="{947F3FE7-1B22-482D-AB87-74A81E794F6F}"/>
                </a:ext>
              </a:extLst>
            </p:cNvPr>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 name="Google Shape;485;p27">
              <a:extLst>
                <a:ext uri="{FF2B5EF4-FFF2-40B4-BE49-F238E27FC236}">
                  <a16:creationId xmlns:a16="http://schemas.microsoft.com/office/drawing/2014/main" id="{EBFA3CE2-304A-4F26-8667-114F509327D1}"/>
                </a:ext>
              </a:extLst>
            </p:cNvPr>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 name="Google Shape;486;p27">
              <a:extLst>
                <a:ext uri="{FF2B5EF4-FFF2-40B4-BE49-F238E27FC236}">
                  <a16:creationId xmlns:a16="http://schemas.microsoft.com/office/drawing/2014/main" id="{D0A29CFE-53E4-47C7-BCC1-2FAE81C74275}"/>
                </a:ext>
              </a:extLst>
            </p:cNvPr>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487;p27">
              <a:extLst>
                <a:ext uri="{FF2B5EF4-FFF2-40B4-BE49-F238E27FC236}">
                  <a16:creationId xmlns:a16="http://schemas.microsoft.com/office/drawing/2014/main" id="{CFD8C579-0918-4279-9EF1-BEA60712F7D2}"/>
                </a:ext>
              </a:extLst>
            </p:cNvPr>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 name="Google Shape;488;p27">
              <a:extLst>
                <a:ext uri="{FF2B5EF4-FFF2-40B4-BE49-F238E27FC236}">
                  <a16:creationId xmlns:a16="http://schemas.microsoft.com/office/drawing/2014/main" id="{6738198A-61C6-4CEC-AAD5-4C71235E9170}"/>
                </a:ext>
              </a:extLst>
            </p:cNvPr>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 name="Google Shape;429;p8" descr="https://scontent.fsrz1-1.fna.fbcdn.net/v/t1.0-1/14724492_978796692229739_438860292888958377_n.jpg?oh=680c8541d1d45d5dd1eb9ec6769f16c5&amp;oe=5ACA1DB9">
            <a:extLst>
              <a:ext uri="{FF2B5EF4-FFF2-40B4-BE49-F238E27FC236}">
                <a16:creationId xmlns:a16="http://schemas.microsoft.com/office/drawing/2014/main" id="{7E5F8D73-8E53-492E-9FAE-B9F64B7A1D90}"/>
              </a:ext>
            </a:extLst>
          </p:cNvPr>
          <p:cNvPicPr preferRelativeResize="0"/>
          <p:nvPr/>
        </p:nvPicPr>
        <p:blipFill rotWithShape="1">
          <a:blip r:embed="rId2">
            <a:alphaModFix/>
          </a:blip>
          <a:srcRect b="26321"/>
          <a:stretch/>
        </p:blipFill>
        <p:spPr>
          <a:xfrm>
            <a:off x="7813072" y="71236"/>
            <a:ext cx="1184625" cy="872805"/>
          </a:xfrm>
          <a:prstGeom prst="ellipse">
            <a:avLst/>
          </a:prstGeom>
          <a:noFill/>
          <a:ln>
            <a:noFill/>
          </a:ln>
        </p:spPr>
      </p:pic>
      <p:graphicFrame>
        <p:nvGraphicFramePr>
          <p:cNvPr id="33" name="Tabla 33">
            <a:extLst>
              <a:ext uri="{FF2B5EF4-FFF2-40B4-BE49-F238E27FC236}">
                <a16:creationId xmlns:a16="http://schemas.microsoft.com/office/drawing/2014/main" id="{B2716687-316E-41AC-B0A6-20BD3078276B}"/>
              </a:ext>
            </a:extLst>
          </p:cNvPr>
          <p:cNvGraphicFramePr>
            <a:graphicFrameLocks noGrp="1"/>
          </p:cNvGraphicFramePr>
          <p:nvPr>
            <p:extLst>
              <p:ext uri="{D42A27DB-BD31-4B8C-83A1-F6EECF244321}">
                <p14:modId xmlns:p14="http://schemas.microsoft.com/office/powerpoint/2010/main" val="3258097609"/>
              </p:ext>
            </p:extLst>
          </p:nvPr>
        </p:nvGraphicFramePr>
        <p:xfrm>
          <a:off x="460654" y="1644650"/>
          <a:ext cx="7157346" cy="3053081"/>
        </p:xfrm>
        <a:graphic>
          <a:graphicData uri="http://schemas.openxmlformats.org/drawingml/2006/table">
            <a:tbl>
              <a:tblPr firstRow="1" bandRow="1">
                <a:tableStyleId>{073A0DAA-6AF3-43AB-8588-CEC1D06C72B9}</a:tableStyleId>
              </a:tblPr>
              <a:tblGrid>
                <a:gridCol w="3578673">
                  <a:extLst>
                    <a:ext uri="{9D8B030D-6E8A-4147-A177-3AD203B41FA5}">
                      <a16:colId xmlns:a16="http://schemas.microsoft.com/office/drawing/2014/main" val="1040965358"/>
                    </a:ext>
                  </a:extLst>
                </a:gridCol>
                <a:gridCol w="3578673">
                  <a:extLst>
                    <a:ext uri="{9D8B030D-6E8A-4147-A177-3AD203B41FA5}">
                      <a16:colId xmlns:a16="http://schemas.microsoft.com/office/drawing/2014/main" val="2222166656"/>
                    </a:ext>
                  </a:extLst>
                </a:gridCol>
              </a:tblGrid>
              <a:tr h="458261">
                <a:tc gridSpan="2">
                  <a:txBody>
                    <a:bodyPr/>
                    <a:lstStyle/>
                    <a:p>
                      <a:r>
                        <a:rPr lang="es-BO" sz="1200" b="0" i="0" u="none" strike="noStrike" cap="none" dirty="0">
                          <a:solidFill>
                            <a:schemeClr val="tx1"/>
                          </a:solidFill>
                          <a:effectLst/>
                          <a:latin typeface="+mn-lt"/>
                          <a:ea typeface="+mn-ea"/>
                          <a:cs typeface="+mn-cs"/>
                          <a:sym typeface="Arial"/>
                        </a:rPr>
                        <a:t>Objetivo: Identificar los requerimientos del cliente, en relación a Aplicación Multiplataforma De Seguimiento Para Los Animales Silvestres Del Centro de Educación Ambiental</a:t>
                      </a:r>
                      <a:endParaRPr lang="es-419" sz="12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419"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83236504"/>
                  </a:ext>
                </a:extLst>
              </a:tr>
              <a:tr h="265500">
                <a:tc>
                  <a:txBody>
                    <a:bodyPr/>
                    <a:lstStyle/>
                    <a:p>
                      <a:pPr algn="just">
                        <a:lnSpc>
                          <a:spcPct val="150000"/>
                        </a:lnSpc>
                        <a:spcAft>
                          <a:spcPts val="800"/>
                        </a:spcAft>
                      </a:pPr>
                      <a:r>
                        <a:rPr lang="es-BO" sz="1200">
                          <a:effectLst/>
                          <a:latin typeface="Arial" panose="020B0604020202020204" pitchFamily="34" charset="0"/>
                          <a:ea typeface="Arial" panose="020B0604020202020204" pitchFamily="34" charset="0"/>
                          <a:cs typeface="Times New Roman" panose="02020603050405020304" pitchFamily="18" charset="0"/>
                        </a:rPr>
                        <a:t>Fecha: 04 de marzo del 2022</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spcAft>
                          <a:spcPts val="800"/>
                        </a:spcAft>
                      </a:pPr>
                      <a:r>
                        <a:rPr lang="es-BO" sz="1200">
                          <a:effectLst/>
                          <a:latin typeface="Arial" panose="020B0604020202020204" pitchFamily="34" charset="0"/>
                          <a:ea typeface="Arial" panose="020B0604020202020204" pitchFamily="34" charset="0"/>
                          <a:cs typeface="Times New Roman" panose="02020603050405020304" pitchFamily="18" charset="0"/>
                        </a:rPr>
                        <a:t>Hora Inicial: 21:00 Hora Final: 22:30</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30611318"/>
                  </a:ext>
                </a:extLst>
              </a:tr>
              <a:tr h="265500">
                <a:tc>
                  <a:txBody>
                    <a:bodyPr/>
                    <a:lstStyle/>
                    <a:p>
                      <a:pPr algn="just">
                        <a:lnSpc>
                          <a:spcPct val="150000"/>
                        </a:lnSpc>
                        <a:spcAft>
                          <a:spcPts val="800"/>
                        </a:spcAft>
                      </a:pPr>
                      <a:r>
                        <a:rPr lang="es-BO" sz="1200">
                          <a:effectLst/>
                          <a:latin typeface="Arial" panose="020B0604020202020204" pitchFamily="34" charset="0"/>
                          <a:ea typeface="Arial" panose="020B0604020202020204" pitchFamily="34" charset="0"/>
                          <a:cs typeface="Times New Roman" panose="02020603050405020304" pitchFamily="18" charset="0"/>
                        </a:rPr>
                        <a:t>Entrevistado(a): Marcelino López</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spcAft>
                          <a:spcPts val="800"/>
                        </a:spcAft>
                      </a:pPr>
                      <a:r>
                        <a:rPr lang="es-BO" sz="1200">
                          <a:effectLst/>
                          <a:latin typeface="Arial" panose="020B0604020202020204" pitchFamily="34" charset="0"/>
                          <a:ea typeface="Arial" panose="020B0604020202020204" pitchFamily="34" charset="0"/>
                          <a:cs typeface="Times New Roman" panose="02020603050405020304" pitchFamily="18" charset="0"/>
                        </a:rPr>
                        <a:t>Cargo: Licenciado en Biología</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434889582"/>
                  </a:ext>
                </a:extLst>
              </a:tr>
              <a:tr h="265500">
                <a:tc>
                  <a:txBody>
                    <a:bodyPr/>
                    <a:lstStyle/>
                    <a:p>
                      <a:pPr algn="just">
                        <a:lnSpc>
                          <a:spcPct val="150000"/>
                        </a:lnSpc>
                        <a:spcAft>
                          <a:spcPts val="800"/>
                        </a:spcAft>
                      </a:pPr>
                      <a:r>
                        <a:rPr lang="es-BO" sz="1200">
                          <a:effectLst/>
                          <a:latin typeface="Arial" panose="020B0604020202020204" pitchFamily="34" charset="0"/>
                          <a:ea typeface="Arial" panose="020B0604020202020204" pitchFamily="34" charset="0"/>
                          <a:cs typeface="Times New Roman" panose="02020603050405020304" pitchFamily="18" charset="0"/>
                        </a:rPr>
                        <a:t>Entrevistador(a) Ludwing Armijo Saavedra</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just">
                        <a:lnSpc>
                          <a:spcPct val="150000"/>
                        </a:lnSpc>
                        <a:spcAft>
                          <a:spcPts val="800"/>
                        </a:spcAft>
                      </a:pPr>
                      <a:r>
                        <a:rPr lang="es-BO" sz="1200" dirty="0">
                          <a:effectLst/>
                          <a:latin typeface="Arial" panose="020B0604020202020204" pitchFamily="34" charset="0"/>
                          <a:ea typeface="Arial" panose="020B0604020202020204" pitchFamily="34" charset="0"/>
                          <a:cs typeface="Times New Roman" panose="02020603050405020304" pitchFamily="18" charset="0"/>
                        </a:rPr>
                        <a:t>Cargo: Estudiante</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7417397"/>
                  </a:ext>
                </a:extLst>
              </a:tr>
              <a:tr h="1669971">
                <a:tc gridSpan="2">
                  <a:txBody>
                    <a:bodyPr/>
                    <a:lstStyle/>
                    <a:p>
                      <a:r>
                        <a:rPr lang="es-BO" sz="1400" b="0" i="0" u="none" strike="noStrike" cap="none" dirty="0">
                          <a:solidFill>
                            <a:schemeClr val="dk1"/>
                          </a:solidFill>
                          <a:effectLst/>
                          <a:latin typeface="+mn-lt"/>
                          <a:ea typeface="+mn-ea"/>
                          <a:cs typeface="+mn-cs"/>
                          <a:sym typeface="Arial"/>
                        </a:rPr>
                        <a:t>1.- ¿Qué es el Centro de Educación Ambiental? </a:t>
                      </a:r>
                      <a:endParaRPr lang="es-419" sz="1400" b="0" i="0" u="none" strike="noStrike" cap="none" dirty="0">
                        <a:solidFill>
                          <a:schemeClr val="dk1"/>
                        </a:solidFill>
                        <a:effectLst/>
                        <a:latin typeface="+mn-lt"/>
                        <a:ea typeface="+mn-ea"/>
                        <a:cs typeface="+mn-cs"/>
                        <a:sym typeface="Arial"/>
                      </a:endParaRPr>
                    </a:p>
                    <a:p>
                      <a:r>
                        <a:rPr lang="es-BO" sz="1400" b="0" i="0" u="none" strike="noStrike" cap="none" dirty="0">
                          <a:solidFill>
                            <a:schemeClr val="dk1"/>
                          </a:solidFill>
                          <a:effectLst/>
                          <a:latin typeface="+mn-lt"/>
                          <a:ea typeface="+mn-ea"/>
                          <a:cs typeface="+mn-cs"/>
                          <a:sym typeface="Arial"/>
                        </a:rPr>
                        <a:t>El Centro de Educación Ambiental Municipal es un edificio público, ejemplo de decisión política enfocada al sector ambiental, el mismo cumple funciones enmarcadas en la protección al medio ambiente, enfocando sus esfuerzos principalmente en materia de Educación Ambiental, actividad que se desarrolla de manera planificada y sistematizada con la visión de generar conciencia, valor que perdurará en el tiempo y nos acerca a ser una sociedad que tiene como principio fundamental, el cuidado y respeto por el Medio Ambiente</a:t>
                      </a:r>
                      <a:endParaRPr lang="es-419"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endParaRPr lang="es-419"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938545"/>
                  </a:ext>
                </a:extLst>
              </a:tr>
            </a:tbl>
          </a:graphicData>
        </a:graphic>
      </p:graphicFrame>
    </p:spTree>
    <p:extLst>
      <p:ext uri="{BB962C8B-B14F-4D97-AF65-F5344CB8AC3E}">
        <p14:creationId xmlns:p14="http://schemas.microsoft.com/office/powerpoint/2010/main" val="1303207747"/>
      </p:ext>
    </p:extLst>
  </p:cSld>
  <p:clrMapOvr>
    <a:masterClrMapping/>
  </p:clrMapOvr>
  <p:transition spd="slow">
    <p:push dir="u"/>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838729-FAD2-4BDF-ACDB-2B712EAC3155}"/>
              </a:ext>
            </a:extLst>
          </p:cNvPr>
          <p:cNvSpPr>
            <a:spLocks noGrp="1"/>
          </p:cNvSpPr>
          <p:nvPr>
            <p:ph type="title"/>
          </p:nvPr>
        </p:nvSpPr>
        <p:spPr/>
        <p:txBody>
          <a:bodyPr/>
          <a:lstStyle/>
          <a:p>
            <a:r>
              <a:rPr lang="es-419" dirty="0"/>
              <a:t>PROPUESTA DE INNOVACIÓN O SOLUCIÓN DE PROBLEMA </a:t>
            </a:r>
          </a:p>
        </p:txBody>
      </p:sp>
      <p:sp>
        <p:nvSpPr>
          <p:cNvPr id="5" name="Marcador de número de diapositiva 4">
            <a:extLst>
              <a:ext uri="{FF2B5EF4-FFF2-40B4-BE49-F238E27FC236}">
                <a16:creationId xmlns:a16="http://schemas.microsoft.com/office/drawing/2014/main" id="{4E2254B3-E38A-4DC8-9F17-0EA187FDAA2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42</a:t>
            </a:fld>
            <a:endParaRPr lang="en-GB"/>
          </a:p>
        </p:txBody>
      </p:sp>
      <p:graphicFrame>
        <p:nvGraphicFramePr>
          <p:cNvPr id="7" name="Tabla 33">
            <a:extLst>
              <a:ext uri="{FF2B5EF4-FFF2-40B4-BE49-F238E27FC236}">
                <a16:creationId xmlns:a16="http://schemas.microsoft.com/office/drawing/2014/main" id="{EF4FB03C-1445-4C5F-A0AD-261992ED0816}"/>
              </a:ext>
            </a:extLst>
          </p:cNvPr>
          <p:cNvGraphicFramePr>
            <a:graphicFrameLocks noGrp="1"/>
          </p:cNvGraphicFramePr>
          <p:nvPr>
            <p:extLst>
              <p:ext uri="{D42A27DB-BD31-4B8C-83A1-F6EECF244321}">
                <p14:modId xmlns:p14="http://schemas.microsoft.com/office/powerpoint/2010/main" val="4289390734"/>
              </p:ext>
            </p:extLst>
          </p:nvPr>
        </p:nvGraphicFramePr>
        <p:xfrm>
          <a:off x="460654" y="1436100"/>
          <a:ext cx="7157346" cy="3200400"/>
        </p:xfrm>
        <a:graphic>
          <a:graphicData uri="http://schemas.openxmlformats.org/drawingml/2006/table">
            <a:tbl>
              <a:tblPr firstRow="1" bandRow="1">
                <a:tableStyleId>{073A0DAA-6AF3-43AB-8588-CEC1D06C72B9}</a:tableStyleId>
              </a:tblPr>
              <a:tblGrid>
                <a:gridCol w="7157346">
                  <a:extLst>
                    <a:ext uri="{9D8B030D-6E8A-4147-A177-3AD203B41FA5}">
                      <a16:colId xmlns:a16="http://schemas.microsoft.com/office/drawing/2014/main" val="1040965358"/>
                    </a:ext>
                  </a:extLst>
                </a:gridCol>
              </a:tblGrid>
              <a:tr h="1669971">
                <a:tc>
                  <a:txBody>
                    <a:bodyPr/>
                    <a:lstStyle/>
                    <a:p>
                      <a:r>
                        <a:rPr lang="es-BO" sz="1200" b="0" i="0" u="none" strike="noStrike" cap="none" dirty="0">
                          <a:solidFill>
                            <a:schemeClr val="tx1"/>
                          </a:solidFill>
                          <a:effectLst/>
                          <a:latin typeface="+mn-lt"/>
                          <a:ea typeface="+mn-ea"/>
                          <a:cs typeface="+mn-cs"/>
                          <a:sym typeface="Arial"/>
                        </a:rPr>
                        <a:t>2.- ¿Qué es el Centro de Atención y Derivación?</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Es el programa medio ambiental que se encarga principalmente de realizar rescates a los animales silvestres y albergarlos en el refugio.</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3.- ¿Dónde está ubicada?</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Está ubicado en el 3er anillo de la avenida Francisco Mora</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4.- ¿Cuándo fue fundado?</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Fue fundado el 11 de mayo del 2016</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5.- ¿Cuál es la misión y visión?</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Mejorar el bienestar de los animales, y acabar con la crueldad y la negligencia hacia ellos, con la cría descontrolada y el abandono de los mismos a través de rescates, rehabilitación y tratamiento veterinario.</a:t>
                      </a:r>
                    </a:p>
                    <a:p>
                      <a:r>
                        <a:rPr lang="es-BO" sz="1200" b="0" i="0" u="none" strike="noStrike" cap="none" dirty="0">
                          <a:solidFill>
                            <a:schemeClr val="tx1"/>
                          </a:solidFill>
                          <a:effectLst/>
                          <a:latin typeface="+mn-lt"/>
                          <a:ea typeface="+mn-ea"/>
                          <a:cs typeface="+mn-cs"/>
                          <a:sym typeface="Arial"/>
                        </a:rPr>
                        <a:t>6.- ¿Cuáles son los objetivos? </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Fomentar el buen trato a los animales y al medio ambiente, así como prevenir el abandono y el maltrato hacia los animales.</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7.- ¿Qué servicios ofrece el Centro de Atención y Derivación?</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La protección a la fauna silvestre. Entregas voluntarias. Evaluación, tratamiento y rehabilitación del animal. Reubicación.</a:t>
                      </a:r>
                      <a:endParaRPr lang="es-419"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938545"/>
                  </a:ext>
                </a:extLst>
              </a:tr>
            </a:tbl>
          </a:graphicData>
        </a:graphic>
      </p:graphicFrame>
    </p:spTree>
    <p:extLst>
      <p:ext uri="{BB962C8B-B14F-4D97-AF65-F5344CB8AC3E}">
        <p14:creationId xmlns:p14="http://schemas.microsoft.com/office/powerpoint/2010/main" val="3538947858"/>
      </p:ext>
    </p:extLst>
  </p:cSld>
  <p:clrMapOvr>
    <a:masterClrMapping/>
  </p:clrMapOvr>
  <p:transition spd="slow">
    <p:push dir="u"/>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838729-FAD2-4BDF-ACDB-2B712EAC3155}"/>
              </a:ext>
            </a:extLst>
          </p:cNvPr>
          <p:cNvSpPr>
            <a:spLocks noGrp="1"/>
          </p:cNvSpPr>
          <p:nvPr>
            <p:ph type="title"/>
          </p:nvPr>
        </p:nvSpPr>
        <p:spPr/>
        <p:txBody>
          <a:bodyPr/>
          <a:lstStyle/>
          <a:p>
            <a:r>
              <a:rPr lang="es-419" dirty="0"/>
              <a:t>PROPUESTA DE INNOVACIÓN O SOLUCIÓN DE PROBLEMA </a:t>
            </a:r>
          </a:p>
        </p:txBody>
      </p:sp>
      <p:sp>
        <p:nvSpPr>
          <p:cNvPr id="5" name="Marcador de número de diapositiva 4">
            <a:extLst>
              <a:ext uri="{FF2B5EF4-FFF2-40B4-BE49-F238E27FC236}">
                <a16:creationId xmlns:a16="http://schemas.microsoft.com/office/drawing/2014/main" id="{4E2254B3-E38A-4DC8-9F17-0EA187FDAA28}"/>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43</a:t>
            </a:fld>
            <a:endParaRPr lang="en-GB"/>
          </a:p>
        </p:txBody>
      </p:sp>
      <p:graphicFrame>
        <p:nvGraphicFramePr>
          <p:cNvPr id="7" name="Tabla 33">
            <a:extLst>
              <a:ext uri="{FF2B5EF4-FFF2-40B4-BE49-F238E27FC236}">
                <a16:creationId xmlns:a16="http://schemas.microsoft.com/office/drawing/2014/main" id="{EF4FB03C-1445-4C5F-A0AD-261992ED0816}"/>
              </a:ext>
            </a:extLst>
          </p:cNvPr>
          <p:cNvGraphicFramePr>
            <a:graphicFrameLocks noGrp="1"/>
          </p:cNvGraphicFramePr>
          <p:nvPr>
            <p:extLst>
              <p:ext uri="{D42A27DB-BD31-4B8C-83A1-F6EECF244321}">
                <p14:modId xmlns:p14="http://schemas.microsoft.com/office/powerpoint/2010/main" val="4271384990"/>
              </p:ext>
            </p:extLst>
          </p:nvPr>
        </p:nvGraphicFramePr>
        <p:xfrm>
          <a:off x="460654" y="1423400"/>
          <a:ext cx="7157346" cy="1669971"/>
        </p:xfrm>
        <a:graphic>
          <a:graphicData uri="http://schemas.openxmlformats.org/drawingml/2006/table">
            <a:tbl>
              <a:tblPr firstRow="1" bandRow="1">
                <a:tableStyleId>{073A0DAA-6AF3-43AB-8588-CEC1D06C72B9}</a:tableStyleId>
              </a:tblPr>
              <a:tblGrid>
                <a:gridCol w="7157346">
                  <a:extLst>
                    <a:ext uri="{9D8B030D-6E8A-4147-A177-3AD203B41FA5}">
                      <a16:colId xmlns:a16="http://schemas.microsoft.com/office/drawing/2014/main" val="1040965358"/>
                    </a:ext>
                  </a:extLst>
                </a:gridCol>
              </a:tblGrid>
              <a:tr h="1669971">
                <a:tc>
                  <a:txBody>
                    <a:bodyPr/>
                    <a:lstStyle/>
                    <a:p>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8. - ¿Como es la forma en la que se trabaja cuando conocen al animal afectado?</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Se le realiza un diagnóstico con un registro previo del animal silvestre, para luego introducirlo a los espacios reservados que tienen en el refugio.</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9.- ¿Qué cargos tienen las personas que aportan los datos a las planillas de seguimiento?</a:t>
                      </a:r>
                      <a:endParaRPr lang="es-419" sz="1200" b="0" i="0" u="none" strike="noStrike" cap="none" dirty="0">
                        <a:solidFill>
                          <a:schemeClr val="tx1"/>
                        </a:solidFill>
                        <a:effectLst/>
                        <a:latin typeface="+mn-lt"/>
                        <a:ea typeface="+mn-ea"/>
                        <a:cs typeface="+mn-cs"/>
                        <a:sym typeface="Arial"/>
                      </a:endParaRPr>
                    </a:p>
                    <a:p>
                      <a:r>
                        <a:rPr lang="es-BO" sz="1200" b="0" i="0" u="none" strike="noStrike" cap="none" dirty="0">
                          <a:solidFill>
                            <a:schemeClr val="tx1"/>
                          </a:solidFill>
                          <a:effectLst/>
                          <a:latin typeface="+mn-lt"/>
                          <a:ea typeface="+mn-ea"/>
                          <a:cs typeface="+mn-cs"/>
                          <a:sym typeface="Arial"/>
                        </a:rPr>
                        <a:t>Los cargos que tienen los funcionarios del Centro de Atención y Derivación son: Recepcionista, Veterinario y Derivador.</a:t>
                      </a:r>
                      <a:endParaRPr lang="es-419" sz="11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53938545"/>
                  </a:ext>
                </a:extLst>
              </a:tr>
            </a:tbl>
          </a:graphicData>
        </a:graphic>
      </p:graphicFrame>
    </p:spTree>
    <p:extLst>
      <p:ext uri="{BB962C8B-B14F-4D97-AF65-F5344CB8AC3E}">
        <p14:creationId xmlns:p14="http://schemas.microsoft.com/office/powerpoint/2010/main" val="771111783"/>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EE5105-38D9-4EDF-9565-75A529A424B4}"/>
              </a:ext>
            </a:extLst>
          </p:cNvPr>
          <p:cNvSpPr>
            <a:spLocks noGrp="1"/>
          </p:cNvSpPr>
          <p:nvPr>
            <p:ph type="title"/>
          </p:nvPr>
        </p:nvSpPr>
        <p:spPr/>
        <p:txBody>
          <a:bodyPr/>
          <a:lstStyle/>
          <a:p>
            <a:r>
              <a:rPr lang="es-419" dirty="0"/>
              <a:t>CRONOGRAMA DE ACTIVIDADES</a:t>
            </a:r>
          </a:p>
        </p:txBody>
      </p:sp>
      <p:sp>
        <p:nvSpPr>
          <p:cNvPr id="5" name="Marcador de número de diapositiva 4">
            <a:extLst>
              <a:ext uri="{FF2B5EF4-FFF2-40B4-BE49-F238E27FC236}">
                <a16:creationId xmlns:a16="http://schemas.microsoft.com/office/drawing/2014/main" id="{A2FF964C-5745-41D9-9D2A-60D80BCF7960}"/>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44</a:t>
            </a:fld>
            <a:endParaRPr lang="en-GB"/>
          </a:p>
        </p:txBody>
      </p:sp>
      <p:pic>
        <p:nvPicPr>
          <p:cNvPr id="8" name="Imagen 7">
            <a:extLst>
              <a:ext uri="{FF2B5EF4-FFF2-40B4-BE49-F238E27FC236}">
                <a16:creationId xmlns:a16="http://schemas.microsoft.com/office/drawing/2014/main" id="{5A5B9726-2DC5-4313-93EC-598D774E07CC}"/>
              </a:ext>
            </a:extLst>
          </p:cNvPr>
          <p:cNvPicPr>
            <a:picLocks noChangeAspect="1"/>
          </p:cNvPicPr>
          <p:nvPr/>
        </p:nvPicPr>
        <p:blipFill rotWithShape="1">
          <a:blip r:embed="rId2"/>
          <a:srcRect b="28685"/>
          <a:stretch/>
        </p:blipFill>
        <p:spPr>
          <a:xfrm>
            <a:off x="139525" y="1380469"/>
            <a:ext cx="7478475" cy="3256032"/>
          </a:xfrm>
          <a:prstGeom prst="rect">
            <a:avLst/>
          </a:prstGeom>
        </p:spPr>
      </p:pic>
    </p:spTree>
    <p:extLst>
      <p:ext uri="{BB962C8B-B14F-4D97-AF65-F5344CB8AC3E}">
        <p14:creationId xmlns:p14="http://schemas.microsoft.com/office/powerpoint/2010/main" val="1167476644"/>
      </p:ext>
    </p:extLst>
  </p:cSld>
  <p:clrMapOvr>
    <a:masterClrMapping/>
  </p:clrMapOvr>
  <p:transition spd="slow">
    <p:push dir="u"/>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BE3D78-638E-4356-B92C-5CE2ABA99676}"/>
              </a:ext>
            </a:extLst>
          </p:cNvPr>
          <p:cNvSpPr>
            <a:spLocks noGrp="1"/>
          </p:cNvSpPr>
          <p:nvPr>
            <p:ph type="title"/>
          </p:nvPr>
        </p:nvSpPr>
        <p:spPr/>
        <p:txBody>
          <a:bodyPr/>
          <a:lstStyle/>
          <a:p>
            <a:r>
              <a:rPr lang="es-419" dirty="0"/>
              <a:t>LISTADO DE NECESIDADES Y CARACTERÍSTICAS</a:t>
            </a:r>
          </a:p>
        </p:txBody>
      </p:sp>
      <p:sp>
        <p:nvSpPr>
          <p:cNvPr id="5" name="Marcador de número de diapositiva 4">
            <a:extLst>
              <a:ext uri="{FF2B5EF4-FFF2-40B4-BE49-F238E27FC236}">
                <a16:creationId xmlns:a16="http://schemas.microsoft.com/office/drawing/2014/main" id="{37426084-B24B-49A0-8501-8F3A7437475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45</a:t>
            </a:fld>
            <a:endParaRPr lang="en-GB"/>
          </a:p>
        </p:txBody>
      </p:sp>
      <p:graphicFrame>
        <p:nvGraphicFramePr>
          <p:cNvPr id="3" name="Tabla 2">
            <a:extLst>
              <a:ext uri="{FF2B5EF4-FFF2-40B4-BE49-F238E27FC236}">
                <a16:creationId xmlns:a16="http://schemas.microsoft.com/office/drawing/2014/main" id="{F512B84B-277C-4FAE-B7B7-344E925401FE}"/>
              </a:ext>
            </a:extLst>
          </p:cNvPr>
          <p:cNvGraphicFramePr>
            <a:graphicFrameLocks noGrp="1"/>
          </p:cNvGraphicFramePr>
          <p:nvPr>
            <p:extLst>
              <p:ext uri="{D42A27DB-BD31-4B8C-83A1-F6EECF244321}">
                <p14:modId xmlns:p14="http://schemas.microsoft.com/office/powerpoint/2010/main" val="3223541218"/>
              </p:ext>
            </p:extLst>
          </p:nvPr>
        </p:nvGraphicFramePr>
        <p:xfrm>
          <a:off x="180753" y="1329068"/>
          <a:ext cx="7538484" cy="3266125"/>
        </p:xfrm>
        <a:graphic>
          <a:graphicData uri="http://schemas.openxmlformats.org/drawingml/2006/table">
            <a:tbl>
              <a:tblPr firstRow="1" firstCol="1" bandRow="1">
                <a:tableStyleId>{5C22544A-7EE6-4342-B048-85BDC9FD1C3A}</a:tableStyleId>
              </a:tblPr>
              <a:tblGrid>
                <a:gridCol w="3641668">
                  <a:extLst>
                    <a:ext uri="{9D8B030D-6E8A-4147-A177-3AD203B41FA5}">
                      <a16:colId xmlns:a16="http://schemas.microsoft.com/office/drawing/2014/main" val="1077659962"/>
                    </a:ext>
                  </a:extLst>
                </a:gridCol>
                <a:gridCol w="3896816">
                  <a:extLst>
                    <a:ext uri="{9D8B030D-6E8A-4147-A177-3AD203B41FA5}">
                      <a16:colId xmlns:a16="http://schemas.microsoft.com/office/drawing/2014/main" val="2131401808"/>
                    </a:ext>
                  </a:extLst>
                </a:gridCol>
              </a:tblGrid>
              <a:tr h="177336">
                <a:tc>
                  <a:txBody>
                    <a:bodyPr/>
                    <a:lstStyle/>
                    <a:p>
                      <a:pPr algn="just">
                        <a:lnSpc>
                          <a:spcPct val="150000"/>
                        </a:lnSpc>
                        <a:spcAft>
                          <a:spcPts val="800"/>
                        </a:spcAft>
                      </a:pPr>
                      <a:r>
                        <a:rPr lang="es-BO" sz="900" b="0" dirty="0">
                          <a:solidFill>
                            <a:schemeClr val="tx1"/>
                          </a:solidFill>
                          <a:effectLst/>
                          <a:latin typeface="+mj-lt"/>
                        </a:rPr>
                        <a:t>Necesidades</a:t>
                      </a:r>
                      <a:endParaRPr lang="es-419" sz="900" b="0" dirty="0">
                        <a:solidFill>
                          <a:schemeClr val="tx1"/>
                        </a:solidFill>
                        <a:effectLst/>
                        <a:latin typeface="+mj-lt"/>
                        <a:ea typeface="Arial" panose="020B0604020202020204" pitchFamily="34" charset="0"/>
                        <a:cs typeface="Times New Roman" panose="02020603050405020304" pitchFamily="18" charset="0"/>
                      </a:endParaRPr>
                    </a:p>
                  </a:txBody>
                  <a:tcPr marL="12820" marR="128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BO" sz="900" b="0" dirty="0">
                          <a:solidFill>
                            <a:schemeClr val="tx1"/>
                          </a:solidFill>
                          <a:effectLst/>
                          <a:latin typeface="+mj-lt"/>
                        </a:rPr>
                        <a:t>Características</a:t>
                      </a:r>
                      <a:endParaRPr lang="es-419" sz="900" b="0" dirty="0">
                        <a:solidFill>
                          <a:schemeClr val="tx1"/>
                        </a:solidFill>
                        <a:effectLst/>
                        <a:latin typeface="+mj-lt"/>
                        <a:ea typeface="Arial" panose="020B0604020202020204" pitchFamily="34" charset="0"/>
                        <a:cs typeface="Times New Roman" panose="02020603050405020304" pitchFamily="18" charset="0"/>
                      </a:endParaRPr>
                    </a:p>
                  </a:txBody>
                  <a:tcPr marL="12820" marR="128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95144868"/>
                  </a:ext>
                </a:extLst>
              </a:tr>
              <a:tr h="177336">
                <a:tc>
                  <a:txBody>
                    <a:bodyPr/>
                    <a:lstStyle/>
                    <a:p>
                      <a:pPr algn="just">
                        <a:lnSpc>
                          <a:spcPct val="150000"/>
                        </a:lnSpc>
                        <a:spcAft>
                          <a:spcPts val="800"/>
                        </a:spcAft>
                      </a:pPr>
                      <a:r>
                        <a:rPr lang="es-BO" sz="900" b="0">
                          <a:solidFill>
                            <a:schemeClr val="tx1"/>
                          </a:solidFill>
                          <a:effectLst/>
                          <a:latin typeface="+mj-lt"/>
                        </a:rPr>
                        <a:t>Información de los usuarios</a:t>
                      </a:r>
                      <a:endParaRPr lang="es-419" sz="900" b="0">
                        <a:solidFill>
                          <a:schemeClr val="tx1"/>
                        </a:solidFill>
                        <a:effectLst/>
                        <a:latin typeface="+mj-lt"/>
                        <a:ea typeface="Arial" panose="020B0604020202020204" pitchFamily="34" charset="0"/>
                        <a:cs typeface="Times New Roman" panose="02020603050405020304" pitchFamily="18" charset="0"/>
                      </a:endParaRPr>
                    </a:p>
                  </a:txBody>
                  <a:tcPr marL="12820" marR="128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BO" sz="900" b="0" dirty="0">
                          <a:solidFill>
                            <a:schemeClr val="tx1"/>
                          </a:solidFill>
                          <a:effectLst/>
                          <a:latin typeface="+mj-lt"/>
                        </a:rPr>
                        <a:t>Nombre, Primer apellido, segundo apellido, cargo </a:t>
                      </a:r>
                      <a:endParaRPr lang="es-419" sz="900" b="0" dirty="0">
                        <a:solidFill>
                          <a:schemeClr val="tx1"/>
                        </a:solidFill>
                        <a:effectLst/>
                        <a:latin typeface="+mj-lt"/>
                        <a:ea typeface="Arial" panose="020B0604020202020204" pitchFamily="34" charset="0"/>
                        <a:cs typeface="Times New Roman" panose="02020603050405020304" pitchFamily="18" charset="0"/>
                      </a:endParaRPr>
                    </a:p>
                  </a:txBody>
                  <a:tcPr marL="12820" marR="128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8453699"/>
                  </a:ext>
                </a:extLst>
              </a:tr>
              <a:tr h="177336">
                <a:tc>
                  <a:txBody>
                    <a:bodyPr/>
                    <a:lstStyle/>
                    <a:p>
                      <a:pPr algn="just">
                        <a:lnSpc>
                          <a:spcPct val="150000"/>
                        </a:lnSpc>
                        <a:spcAft>
                          <a:spcPts val="800"/>
                        </a:spcAft>
                      </a:pPr>
                      <a:r>
                        <a:rPr lang="es-BO" sz="900" b="0">
                          <a:solidFill>
                            <a:schemeClr val="tx1"/>
                          </a:solidFill>
                          <a:effectLst/>
                          <a:latin typeface="+mj-lt"/>
                        </a:rPr>
                        <a:t>Información del expediente</a:t>
                      </a:r>
                      <a:endParaRPr lang="es-419" sz="900" b="0">
                        <a:solidFill>
                          <a:schemeClr val="tx1"/>
                        </a:solidFill>
                        <a:effectLst/>
                        <a:latin typeface="+mj-lt"/>
                        <a:ea typeface="Arial" panose="020B0604020202020204" pitchFamily="34" charset="0"/>
                        <a:cs typeface="Times New Roman" panose="02020603050405020304" pitchFamily="18" charset="0"/>
                      </a:endParaRPr>
                    </a:p>
                  </a:txBody>
                  <a:tcPr marL="12820" marR="128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BO" sz="900" b="0">
                          <a:solidFill>
                            <a:schemeClr val="tx1"/>
                          </a:solidFill>
                          <a:effectLst/>
                          <a:latin typeface="+mj-lt"/>
                        </a:rPr>
                        <a:t>IDExpediente, Nombre animal, fecha, PlanillasAlmacenadas.</a:t>
                      </a:r>
                      <a:endParaRPr lang="es-419" sz="900" b="0">
                        <a:solidFill>
                          <a:schemeClr val="tx1"/>
                        </a:solidFill>
                        <a:effectLst/>
                        <a:latin typeface="+mj-lt"/>
                        <a:ea typeface="Arial" panose="020B0604020202020204" pitchFamily="34" charset="0"/>
                        <a:cs typeface="Times New Roman" panose="02020603050405020304" pitchFamily="18" charset="0"/>
                      </a:endParaRPr>
                    </a:p>
                  </a:txBody>
                  <a:tcPr marL="12820" marR="128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3971682"/>
                  </a:ext>
                </a:extLst>
              </a:tr>
              <a:tr h="1652511">
                <a:tc>
                  <a:txBody>
                    <a:bodyPr/>
                    <a:lstStyle/>
                    <a:p>
                      <a:pPr algn="just">
                        <a:lnSpc>
                          <a:spcPct val="150000"/>
                        </a:lnSpc>
                        <a:spcAft>
                          <a:spcPts val="800"/>
                        </a:spcAft>
                      </a:pPr>
                      <a:r>
                        <a:rPr lang="es-BO" sz="900" b="0" dirty="0">
                          <a:solidFill>
                            <a:schemeClr val="tx1"/>
                          </a:solidFill>
                          <a:effectLst/>
                          <a:latin typeface="+mj-lt"/>
                        </a:rPr>
                        <a:t>Información del Acta de Recepción</a:t>
                      </a:r>
                      <a:endParaRPr lang="es-419" sz="900" b="0" dirty="0">
                        <a:solidFill>
                          <a:schemeClr val="tx1"/>
                        </a:solidFill>
                        <a:effectLst/>
                        <a:latin typeface="+mj-lt"/>
                        <a:ea typeface="Arial" panose="020B0604020202020204" pitchFamily="34" charset="0"/>
                        <a:cs typeface="Times New Roman" panose="02020603050405020304" pitchFamily="18" charset="0"/>
                      </a:endParaRPr>
                    </a:p>
                  </a:txBody>
                  <a:tcPr marL="12820" marR="128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BO" sz="900" b="0" dirty="0">
                          <a:solidFill>
                            <a:schemeClr val="tx1"/>
                          </a:solidFill>
                          <a:effectLst/>
                          <a:latin typeface="+mj-lt"/>
                        </a:rPr>
                        <a:t>Numero de Acta, Fecha, Hora. </a:t>
                      </a:r>
                      <a:endParaRPr lang="es-419" sz="900" b="0" dirty="0">
                        <a:solidFill>
                          <a:schemeClr val="tx1"/>
                        </a:solidFill>
                        <a:effectLst/>
                        <a:latin typeface="+mj-lt"/>
                      </a:endParaRPr>
                    </a:p>
                    <a:p>
                      <a:pPr algn="just">
                        <a:lnSpc>
                          <a:spcPct val="150000"/>
                        </a:lnSpc>
                        <a:spcAft>
                          <a:spcPts val="800"/>
                        </a:spcAft>
                      </a:pPr>
                      <a:r>
                        <a:rPr lang="es-BO" sz="900" b="0" dirty="0">
                          <a:solidFill>
                            <a:schemeClr val="tx1"/>
                          </a:solidFill>
                          <a:effectLst/>
                          <a:latin typeface="+mj-lt"/>
                        </a:rPr>
                        <a:t>Tipo de atención; Entrega, Rescate o Decomiso. </a:t>
                      </a:r>
                      <a:r>
                        <a:rPr lang="es-BO" sz="900" b="0" dirty="0" err="1">
                          <a:solidFill>
                            <a:schemeClr val="tx1"/>
                          </a:solidFill>
                          <a:effectLst/>
                          <a:latin typeface="+mj-lt"/>
                        </a:rPr>
                        <a:t>LugarDFERDA</a:t>
                      </a:r>
                      <a:r>
                        <a:rPr lang="es-BO" sz="900" b="0" dirty="0">
                          <a:solidFill>
                            <a:schemeClr val="tx1"/>
                          </a:solidFill>
                          <a:effectLst/>
                          <a:latin typeface="+mj-lt"/>
                        </a:rPr>
                        <a:t>; </a:t>
                      </a:r>
                      <a:r>
                        <a:rPr lang="es-BO" sz="900" b="0" dirty="0" err="1">
                          <a:solidFill>
                            <a:schemeClr val="tx1"/>
                          </a:solidFill>
                          <a:effectLst/>
                          <a:latin typeface="+mj-lt"/>
                        </a:rPr>
                        <a:t>Munipio</a:t>
                      </a:r>
                      <a:r>
                        <a:rPr lang="es-BO" sz="900" b="0" dirty="0">
                          <a:solidFill>
                            <a:schemeClr val="tx1"/>
                          </a:solidFill>
                          <a:effectLst/>
                          <a:latin typeface="+mj-lt"/>
                        </a:rPr>
                        <a:t>, Barrio, Calle/Avenida, </a:t>
                      </a:r>
                      <a:r>
                        <a:rPr lang="es-BO" sz="900" b="0" dirty="0" err="1">
                          <a:solidFill>
                            <a:schemeClr val="tx1"/>
                          </a:solidFill>
                          <a:effectLst/>
                          <a:latin typeface="+mj-lt"/>
                        </a:rPr>
                        <a:t>N°Casa</a:t>
                      </a:r>
                      <a:r>
                        <a:rPr lang="es-BO" sz="900" b="0" dirty="0">
                          <a:solidFill>
                            <a:schemeClr val="tx1"/>
                          </a:solidFill>
                          <a:effectLst/>
                          <a:latin typeface="+mj-lt"/>
                        </a:rPr>
                        <a:t>. </a:t>
                      </a:r>
                      <a:r>
                        <a:rPr lang="es-BO" sz="900" b="0" dirty="0" err="1">
                          <a:solidFill>
                            <a:schemeClr val="tx1"/>
                          </a:solidFill>
                          <a:effectLst/>
                          <a:latin typeface="+mj-lt"/>
                        </a:rPr>
                        <a:t>LugarDPA</a:t>
                      </a:r>
                      <a:r>
                        <a:rPr lang="es-BO" sz="900" b="0" dirty="0">
                          <a:solidFill>
                            <a:schemeClr val="tx1"/>
                          </a:solidFill>
                          <a:effectLst/>
                          <a:latin typeface="+mj-lt"/>
                        </a:rPr>
                        <a:t>; Municipio, Barrio, Calle/Avenida, Empresa/</a:t>
                      </a:r>
                      <a:r>
                        <a:rPr lang="es-BO" sz="900" b="0" dirty="0" err="1">
                          <a:solidFill>
                            <a:schemeClr val="tx1"/>
                          </a:solidFill>
                          <a:effectLst/>
                          <a:latin typeface="+mj-lt"/>
                        </a:rPr>
                        <a:t>Institucion</a:t>
                      </a:r>
                      <a:r>
                        <a:rPr lang="es-BO" sz="900" b="0" dirty="0">
                          <a:solidFill>
                            <a:schemeClr val="tx1"/>
                          </a:solidFill>
                          <a:effectLst/>
                          <a:latin typeface="+mj-lt"/>
                        </a:rPr>
                        <a:t>, </a:t>
                      </a:r>
                      <a:r>
                        <a:rPr lang="es-BO" sz="900" b="0" dirty="0" err="1">
                          <a:solidFill>
                            <a:schemeClr val="tx1"/>
                          </a:solidFill>
                          <a:effectLst/>
                          <a:latin typeface="+mj-lt"/>
                        </a:rPr>
                        <a:t>Areas</a:t>
                      </a:r>
                      <a:r>
                        <a:rPr lang="es-BO" sz="900" b="0" dirty="0">
                          <a:solidFill>
                            <a:schemeClr val="tx1"/>
                          </a:solidFill>
                          <a:effectLst/>
                          <a:latin typeface="+mj-lt"/>
                        </a:rPr>
                        <a:t>. Especies Procedentes de la </a:t>
                      </a:r>
                      <a:r>
                        <a:rPr lang="es-BO" sz="900" b="0" dirty="0" err="1">
                          <a:solidFill>
                            <a:schemeClr val="tx1"/>
                          </a:solidFill>
                          <a:effectLst/>
                          <a:latin typeface="+mj-lt"/>
                        </a:rPr>
                        <a:t>Atencion</a:t>
                      </a:r>
                      <a:r>
                        <a:rPr lang="es-BO" sz="900" b="0" dirty="0">
                          <a:solidFill>
                            <a:schemeClr val="tx1"/>
                          </a:solidFill>
                          <a:effectLst/>
                          <a:latin typeface="+mj-lt"/>
                        </a:rPr>
                        <a:t>; </a:t>
                      </a:r>
                      <a:r>
                        <a:rPr lang="es-BO" sz="900" b="0" dirty="0" err="1">
                          <a:solidFill>
                            <a:schemeClr val="tx1"/>
                          </a:solidFill>
                          <a:effectLst/>
                          <a:latin typeface="+mj-lt"/>
                        </a:rPr>
                        <a:t>N°</a:t>
                      </a:r>
                      <a:r>
                        <a:rPr lang="es-BO" sz="900" b="0" dirty="0">
                          <a:solidFill>
                            <a:schemeClr val="tx1"/>
                          </a:solidFill>
                          <a:effectLst/>
                          <a:latin typeface="+mj-lt"/>
                        </a:rPr>
                        <a:t>, Nombre </a:t>
                      </a:r>
                      <a:r>
                        <a:rPr lang="es-BO" sz="900" b="0" dirty="0" err="1">
                          <a:solidFill>
                            <a:schemeClr val="tx1"/>
                          </a:solidFill>
                          <a:effectLst/>
                          <a:latin typeface="+mj-lt"/>
                        </a:rPr>
                        <a:t>Cientifico</a:t>
                      </a:r>
                      <a:r>
                        <a:rPr lang="es-BO" sz="900" b="0" dirty="0">
                          <a:solidFill>
                            <a:schemeClr val="tx1"/>
                          </a:solidFill>
                          <a:effectLst/>
                          <a:latin typeface="+mj-lt"/>
                        </a:rPr>
                        <a:t>, Nombre Común, Edad (N, I-J, J-A) Sexo (M, H, I) Observaciones (Estado del animal, Peso, Medida si es posible) funcionario Recepcionante; Nombre, Firma, C.I. Persona (Entidad) que </a:t>
                      </a:r>
                      <a:r>
                        <a:rPr lang="es-BO" sz="900" b="0" dirty="0" err="1">
                          <a:solidFill>
                            <a:schemeClr val="tx1"/>
                          </a:solidFill>
                          <a:effectLst/>
                          <a:latin typeface="+mj-lt"/>
                        </a:rPr>
                        <a:t>efectua</a:t>
                      </a:r>
                      <a:r>
                        <a:rPr lang="es-BO" sz="900" b="0" dirty="0">
                          <a:solidFill>
                            <a:schemeClr val="tx1"/>
                          </a:solidFill>
                          <a:effectLst/>
                          <a:latin typeface="+mj-lt"/>
                        </a:rPr>
                        <a:t> la entrega; Nombre, </a:t>
                      </a:r>
                      <a:r>
                        <a:rPr lang="es-BO" sz="900" b="0" dirty="0" err="1">
                          <a:solidFill>
                            <a:schemeClr val="tx1"/>
                          </a:solidFill>
                          <a:effectLst/>
                          <a:latin typeface="+mj-lt"/>
                        </a:rPr>
                        <a:t>Telf</a:t>
                      </a:r>
                      <a:r>
                        <a:rPr lang="es-BO" sz="900" b="0" dirty="0">
                          <a:solidFill>
                            <a:schemeClr val="tx1"/>
                          </a:solidFill>
                          <a:effectLst/>
                          <a:latin typeface="+mj-lt"/>
                        </a:rPr>
                        <a:t>, C.I.</a:t>
                      </a:r>
                      <a:endParaRPr lang="es-419" sz="900" b="0" dirty="0">
                        <a:solidFill>
                          <a:schemeClr val="tx1"/>
                        </a:solidFill>
                        <a:effectLst/>
                        <a:latin typeface="+mj-lt"/>
                        <a:ea typeface="Arial" panose="020B0604020202020204" pitchFamily="34" charset="0"/>
                        <a:cs typeface="Times New Roman" panose="02020603050405020304" pitchFamily="18" charset="0"/>
                      </a:endParaRPr>
                    </a:p>
                  </a:txBody>
                  <a:tcPr marL="12820" marR="128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39627387"/>
                  </a:ext>
                </a:extLst>
              </a:tr>
              <a:tr h="962721">
                <a:tc>
                  <a:txBody>
                    <a:bodyPr/>
                    <a:lstStyle/>
                    <a:p>
                      <a:pPr algn="just">
                        <a:lnSpc>
                          <a:spcPct val="150000"/>
                        </a:lnSpc>
                        <a:spcAft>
                          <a:spcPts val="800"/>
                        </a:spcAft>
                      </a:pPr>
                      <a:r>
                        <a:rPr lang="es-BO" sz="900" b="0" dirty="0">
                          <a:solidFill>
                            <a:schemeClr val="tx1"/>
                          </a:solidFill>
                          <a:effectLst/>
                          <a:latin typeface="+mj-lt"/>
                        </a:rPr>
                        <a:t>Informa de la Historia Clínica</a:t>
                      </a:r>
                      <a:endParaRPr lang="es-419" sz="900" b="0" dirty="0">
                        <a:solidFill>
                          <a:schemeClr val="tx1"/>
                        </a:solidFill>
                        <a:effectLst/>
                        <a:latin typeface="+mj-lt"/>
                        <a:ea typeface="Arial" panose="020B0604020202020204" pitchFamily="34" charset="0"/>
                        <a:cs typeface="Times New Roman" panose="02020603050405020304" pitchFamily="18" charset="0"/>
                      </a:endParaRPr>
                    </a:p>
                  </a:txBody>
                  <a:tcPr marL="12820" marR="128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BO" sz="900" b="0" dirty="0">
                          <a:solidFill>
                            <a:schemeClr val="tx1"/>
                          </a:solidFill>
                          <a:effectLst/>
                          <a:latin typeface="+mj-lt"/>
                        </a:rPr>
                        <a:t>Fecha, Hora, Especie, Nombre </a:t>
                      </a:r>
                      <a:r>
                        <a:rPr lang="es-BO" sz="900" b="0" dirty="0" err="1">
                          <a:solidFill>
                            <a:schemeClr val="tx1"/>
                          </a:solidFill>
                          <a:effectLst/>
                          <a:latin typeface="+mj-lt"/>
                        </a:rPr>
                        <a:t>Comun</a:t>
                      </a:r>
                      <a:r>
                        <a:rPr lang="es-BO" sz="900" b="0" dirty="0">
                          <a:solidFill>
                            <a:schemeClr val="tx1"/>
                          </a:solidFill>
                          <a:effectLst/>
                          <a:latin typeface="+mj-lt"/>
                        </a:rPr>
                        <a:t>, Sexo, Edad, Anamnesis, Mucosas, </a:t>
                      </a:r>
                      <a:r>
                        <a:rPr lang="es-BO" sz="900" b="0" dirty="0" err="1">
                          <a:solidFill>
                            <a:schemeClr val="tx1"/>
                          </a:solidFill>
                          <a:effectLst/>
                          <a:latin typeface="+mj-lt"/>
                        </a:rPr>
                        <a:t>RevExterna</a:t>
                      </a:r>
                      <a:r>
                        <a:rPr lang="es-BO" sz="900" b="0" dirty="0">
                          <a:solidFill>
                            <a:schemeClr val="tx1"/>
                          </a:solidFill>
                          <a:effectLst/>
                          <a:latin typeface="+mj-lt"/>
                        </a:rPr>
                        <a:t>, </a:t>
                      </a:r>
                      <a:r>
                        <a:rPr lang="es-BO" sz="900" b="0" dirty="0" err="1">
                          <a:solidFill>
                            <a:schemeClr val="tx1"/>
                          </a:solidFill>
                          <a:effectLst/>
                          <a:latin typeface="+mj-lt"/>
                        </a:rPr>
                        <a:t>PruebasComplementarias</a:t>
                      </a:r>
                      <a:r>
                        <a:rPr lang="es-BO" sz="900" b="0" dirty="0">
                          <a:solidFill>
                            <a:schemeClr val="tx1"/>
                          </a:solidFill>
                          <a:effectLst/>
                          <a:latin typeface="+mj-lt"/>
                        </a:rPr>
                        <a:t>, </a:t>
                      </a:r>
                      <a:r>
                        <a:rPr lang="es-BO" sz="900" b="0" dirty="0" err="1">
                          <a:solidFill>
                            <a:schemeClr val="tx1"/>
                          </a:solidFill>
                          <a:effectLst/>
                          <a:latin typeface="+mj-lt"/>
                        </a:rPr>
                        <a:t>DiagnosticoPresuntivo</a:t>
                      </a:r>
                      <a:r>
                        <a:rPr lang="es-BO" sz="900" b="0" dirty="0">
                          <a:solidFill>
                            <a:schemeClr val="tx1"/>
                          </a:solidFill>
                          <a:effectLst/>
                          <a:latin typeface="+mj-lt"/>
                        </a:rPr>
                        <a:t>, </a:t>
                      </a:r>
                      <a:r>
                        <a:rPr lang="es-BO" sz="900" b="0" dirty="0" err="1">
                          <a:solidFill>
                            <a:schemeClr val="tx1"/>
                          </a:solidFill>
                          <a:effectLst/>
                          <a:latin typeface="+mj-lt"/>
                        </a:rPr>
                        <a:t>DiagnosticoConfirmado</a:t>
                      </a:r>
                      <a:r>
                        <a:rPr lang="es-BO" sz="900" b="0" dirty="0">
                          <a:solidFill>
                            <a:schemeClr val="tx1"/>
                          </a:solidFill>
                          <a:effectLst/>
                          <a:latin typeface="+mj-lt"/>
                        </a:rPr>
                        <a:t>, Medico, Firma, Hidratación; Reposición, Mantenimiento, Perdidas. Tratamiento; Diagnostico, Fármaco, Acción, Dosis, Vía, Hora.</a:t>
                      </a:r>
                      <a:endParaRPr lang="es-419" sz="900" b="0" dirty="0">
                        <a:solidFill>
                          <a:schemeClr val="tx1"/>
                        </a:solidFill>
                        <a:effectLst/>
                        <a:latin typeface="+mj-lt"/>
                        <a:ea typeface="Arial" panose="020B0604020202020204" pitchFamily="34" charset="0"/>
                        <a:cs typeface="Times New Roman" panose="02020603050405020304" pitchFamily="18" charset="0"/>
                      </a:endParaRPr>
                    </a:p>
                  </a:txBody>
                  <a:tcPr marL="12820" marR="1282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246631336"/>
                  </a:ext>
                </a:extLst>
              </a:tr>
            </a:tbl>
          </a:graphicData>
        </a:graphic>
      </p:graphicFrame>
    </p:spTree>
    <p:extLst>
      <p:ext uri="{BB962C8B-B14F-4D97-AF65-F5344CB8AC3E}">
        <p14:creationId xmlns:p14="http://schemas.microsoft.com/office/powerpoint/2010/main" val="1851645703"/>
      </p:ext>
    </p:extLst>
  </p:cSld>
  <p:clrMapOvr>
    <a:masterClrMapping/>
  </p:clrMapOvr>
  <p:transition spd="slow">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8BE3D78-638E-4356-B92C-5CE2ABA99676}"/>
              </a:ext>
            </a:extLst>
          </p:cNvPr>
          <p:cNvSpPr>
            <a:spLocks noGrp="1"/>
          </p:cNvSpPr>
          <p:nvPr>
            <p:ph type="title"/>
          </p:nvPr>
        </p:nvSpPr>
        <p:spPr/>
        <p:txBody>
          <a:bodyPr/>
          <a:lstStyle/>
          <a:p>
            <a:r>
              <a:rPr lang="es-419" dirty="0"/>
              <a:t>LISTADO DE NECESIDADES Y CARACTERÍSTICAS</a:t>
            </a:r>
          </a:p>
        </p:txBody>
      </p:sp>
      <p:sp>
        <p:nvSpPr>
          <p:cNvPr id="5" name="Marcador de número de diapositiva 4">
            <a:extLst>
              <a:ext uri="{FF2B5EF4-FFF2-40B4-BE49-F238E27FC236}">
                <a16:creationId xmlns:a16="http://schemas.microsoft.com/office/drawing/2014/main" id="{37426084-B24B-49A0-8501-8F3A7437475D}"/>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46</a:t>
            </a:fld>
            <a:endParaRPr lang="en-GB"/>
          </a:p>
        </p:txBody>
      </p:sp>
      <p:graphicFrame>
        <p:nvGraphicFramePr>
          <p:cNvPr id="4" name="Tabla 3">
            <a:extLst>
              <a:ext uri="{FF2B5EF4-FFF2-40B4-BE49-F238E27FC236}">
                <a16:creationId xmlns:a16="http://schemas.microsoft.com/office/drawing/2014/main" id="{66238247-2F61-411A-B1BE-00F45602D94F}"/>
              </a:ext>
            </a:extLst>
          </p:cNvPr>
          <p:cNvGraphicFramePr>
            <a:graphicFrameLocks noGrp="1"/>
          </p:cNvGraphicFramePr>
          <p:nvPr>
            <p:extLst>
              <p:ext uri="{D42A27DB-BD31-4B8C-83A1-F6EECF244321}">
                <p14:modId xmlns:p14="http://schemas.microsoft.com/office/powerpoint/2010/main" val="4276199665"/>
              </p:ext>
            </p:extLst>
          </p:nvPr>
        </p:nvGraphicFramePr>
        <p:xfrm>
          <a:off x="180753" y="1382234"/>
          <a:ext cx="7538484" cy="3136603"/>
        </p:xfrm>
        <a:graphic>
          <a:graphicData uri="http://schemas.openxmlformats.org/drawingml/2006/table">
            <a:tbl>
              <a:tblPr firstRow="1" firstCol="1" bandRow="1">
                <a:tableStyleId>{5C22544A-7EE6-4342-B048-85BDC9FD1C3A}</a:tableStyleId>
              </a:tblPr>
              <a:tblGrid>
                <a:gridCol w="3769242">
                  <a:extLst>
                    <a:ext uri="{9D8B030D-6E8A-4147-A177-3AD203B41FA5}">
                      <a16:colId xmlns:a16="http://schemas.microsoft.com/office/drawing/2014/main" val="1138328361"/>
                    </a:ext>
                  </a:extLst>
                </a:gridCol>
                <a:gridCol w="3769242">
                  <a:extLst>
                    <a:ext uri="{9D8B030D-6E8A-4147-A177-3AD203B41FA5}">
                      <a16:colId xmlns:a16="http://schemas.microsoft.com/office/drawing/2014/main" val="2392564138"/>
                    </a:ext>
                  </a:extLst>
                </a:gridCol>
              </a:tblGrid>
              <a:tr h="1512483">
                <a:tc>
                  <a:txBody>
                    <a:bodyPr/>
                    <a:lstStyle/>
                    <a:p>
                      <a:pPr algn="just">
                        <a:lnSpc>
                          <a:spcPct val="150000"/>
                        </a:lnSpc>
                        <a:spcAft>
                          <a:spcPts val="800"/>
                        </a:spcAft>
                      </a:pPr>
                      <a:r>
                        <a:rPr lang="es-BO" sz="900" b="0" dirty="0">
                          <a:solidFill>
                            <a:schemeClr val="tx1"/>
                          </a:solidFill>
                          <a:effectLst/>
                        </a:rPr>
                        <a:t>Información de Ficha de translocación del Fauna silvestre.</a:t>
                      </a:r>
                      <a:endParaRPr lang="es-419" sz="900" b="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5612" marR="156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BO" sz="900" b="0" dirty="0" err="1">
                          <a:solidFill>
                            <a:schemeClr val="tx1"/>
                          </a:solidFill>
                          <a:effectLst/>
                        </a:rPr>
                        <a:t>N°</a:t>
                      </a:r>
                      <a:r>
                        <a:rPr lang="es-BO" sz="900" b="0" dirty="0">
                          <a:solidFill>
                            <a:schemeClr val="tx1"/>
                          </a:solidFill>
                          <a:effectLst/>
                        </a:rPr>
                        <a:t>, Fecha (Dia, Mes, Año) Hora(24hrs) </a:t>
                      </a:r>
                      <a:r>
                        <a:rPr lang="es-BO" sz="900" b="0" dirty="0" err="1">
                          <a:solidFill>
                            <a:schemeClr val="tx1"/>
                          </a:solidFill>
                          <a:effectLst/>
                        </a:rPr>
                        <a:t>TranslocacionGrupal</a:t>
                      </a:r>
                      <a:r>
                        <a:rPr lang="es-BO" sz="900" b="0" dirty="0">
                          <a:solidFill>
                            <a:schemeClr val="tx1"/>
                          </a:solidFill>
                          <a:effectLst/>
                        </a:rPr>
                        <a:t>, </a:t>
                      </a:r>
                      <a:r>
                        <a:rPr lang="es-BO" sz="900" b="0" dirty="0" err="1">
                          <a:solidFill>
                            <a:schemeClr val="tx1"/>
                          </a:solidFill>
                          <a:effectLst/>
                        </a:rPr>
                        <a:t>TranslocacionIndividual</a:t>
                      </a:r>
                      <a:r>
                        <a:rPr lang="es-BO" sz="900" b="0" dirty="0">
                          <a:solidFill>
                            <a:schemeClr val="tx1"/>
                          </a:solidFill>
                          <a:effectLst/>
                        </a:rPr>
                        <a:t>, Cantidad. </a:t>
                      </a:r>
                      <a:r>
                        <a:rPr lang="es-BO" sz="900" b="0" dirty="0" err="1">
                          <a:solidFill>
                            <a:schemeClr val="tx1"/>
                          </a:solidFill>
                          <a:effectLst/>
                        </a:rPr>
                        <a:t>InformacionDelIndividuo</a:t>
                      </a:r>
                      <a:r>
                        <a:rPr lang="es-BO" sz="900" b="0" dirty="0">
                          <a:solidFill>
                            <a:schemeClr val="tx1"/>
                          </a:solidFill>
                          <a:effectLst/>
                        </a:rPr>
                        <a:t>. Especie, </a:t>
                      </a:r>
                      <a:r>
                        <a:rPr lang="es-BO" sz="900" b="0" dirty="0" err="1">
                          <a:solidFill>
                            <a:schemeClr val="tx1"/>
                          </a:solidFill>
                          <a:effectLst/>
                        </a:rPr>
                        <a:t>Codigos</a:t>
                      </a:r>
                      <a:r>
                        <a:rPr lang="es-BO" sz="900" b="0" dirty="0">
                          <a:solidFill>
                            <a:schemeClr val="tx1"/>
                          </a:solidFill>
                          <a:effectLst/>
                        </a:rPr>
                        <a:t>, Sexo (M, H, I) Estado Etario. </a:t>
                      </a:r>
                      <a:r>
                        <a:rPr lang="es-BO" sz="900" b="0" dirty="0" err="1">
                          <a:solidFill>
                            <a:schemeClr val="tx1"/>
                          </a:solidFill>
                          <a:effectLst/>
                        </a:rPr>
                        <a:t>InformacionComplementaria</a:t>
                      </a:r>
                      <a:r>
                        <a:rPr lang="es-BO" sz="900" b="0" dirty="0">
                          <a:solidFill>
                            <a:schemeClr val="tx1"/>
                          </a:solidFill>
                          <a:effectLst/>
                        </a:rPr>
                        <a:t>, </a:t>
                      </a:r>
                      <a:r>
                        <a:rPr lang="es-BO" sz="900" b="0" dirty="0" err="1">
                          <a:solidFill>
                            <a:schemeClr val="tx1"/>
                          </a:solidFill>
                          <a:effectLst/>
                        </a:rPr>
                        <a:t>FueNecesario</a:t>
                      </a:r>
                      <a:r>
                        <a:rPr lang="es-BO" sz="900" b="0" dirty="0">
                          <a:solidFill>
                            <a:schemeClr val="tx1"/>
                          </a:solidFill>
                          <a:effectLst/>
                        </a:rPr>
                        <a:t>(</a:t>
                      </a:r>
                      <a:r>
                        <a:rPr lang="es-BO" sz="900" b="0" dirty="0" err="1">
                          <a:solidFill>
                            <a:schemeClr val="tx1"/>
                          </a:solidFill>
                          <a:effectLst/>
                        </a:rPr>
                        <a:t>SI,No</a:t>
                      </a:r>
                      <a:r>
                        <a:rPr lang="es-BO" sz="900" b="0" dirty="0">
                          <a:solidFill>
                            <a:schemeClr val="tx1"/>
                          </a:solidFill>
                          <a:effectLst/>
                        </a:rPr>
                        <a:t>) </a:t>
                      </a:r>
                      <a:r>
                        <a:rPr lang="es-BO" sz="900" b="0" dirty="0" err="1">
                          <a:solidFill>
                            <a:schemeClr val="tx1"/>
                          </a:solidFill>
                          <a:effectLst/>
                        </a:rPr>
                        <a:t>InformacionEspacialDeTranslocacion</a:t>
                      </a:r>
                      <a:r>
                        <a:rPr lang="es-BO" sz="900" b="0" dirty="0">
                          <a:solidFill>
                            <a:schemeClr val="tx1"/>
                          </a:solidFill>
                          <a:effectLst/>
                        </a:rPr>
                        <a:t>(REQUERIDO); Departamento, Provincia, Municipio, Localidad, </a:t>
                      </a:r>
                      <a:r>
                        <a:rPr lang="es-BO" sz="900" b="0" dirty="0" err="1">
                          <a:solidFill>
                            <a:schemeClr val="tx1"/>
                          </a:solidFill>
                          <a:effectLst/>
                        </a:rPr>
                        <a:t>GeoReferenciado</a:t>
                      </a:r>
                      <a:r>
                        <a:rPr lang="es-BO" sz="900" b="0" dirty="0">
                          <a:solidFill>
                            <a:schemeClr val="tx1"/>
                          </a:solidFill>
                          <a:effectLst/>
                        </a:rPr>
                        <a:t>, Coordenadas(UTM), Altitud(msnm), Ecotopo. </a:t>
                      </a:r>
                      <a:endParaRPr lang="es-419" sz="900" b="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5612" marR="156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8352274"/>
                  </a:ext>
                </a:extLst>
              </a:tr>
              <a:tr h="748385">
                <a:tc>
                  <a:txBody>
                    <a:bodyPr/>
                    <a:lstStyle/>
                    <a:p>
                      <a:pPr algn="just">
                        <a:lnSpc>
                          <a:spcPct val="150000"/>
                        </a:lnSpc>
                        <a:spcAft>
                          <a:spcPts val="800"/>
                        </a:spcAft>
                      </a:pPr>
                      <a:r>
                        <a:rPr lang="es-BO" sz="900" b="0">
                          <a:solidFill>
                            <a:schemeClr val="tx1"/>
                          </a:solidFill>
                          <a:effectLst/>
                        </a:rPr>
                        <a:t>Información del Acta de Derivación. Fauna Silvestre.</a:t>
                      </a:r>
                      <a:endParaRPr lang="es-419" sz="9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5612" marR="156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BO" sz="900" b="0" dirty="0" err="1">
                          <a:solidFill>
                            <a:schemeClr val="tx1"/>
                          </a:solidFill>
                          <a:effectLst/>
                        </a:rPr>
                        <a:t>Nro</a:t>
                      </a:r>
                      <a:r>
                        <a:rPr lang="es-BO" sz="900" b="0" dirty="0">
                          <a:solidFill>
                            <a:schemeClr val="tx1"/>
                          </a:solidFill>
                          <a:effectLst/>
                        </a:rPr>
                        <a:t>, Ciudad, Fecha; Dia, Mes, Año, Hora, Al, </a:t>
                      </a:r>
                      <a:r>
                        <a:rPr lang="es-BO" sz="900" b="0" dirty="0" err="1">
                          <a:solidFill>
                            <a:schemeClr val="tx1"/>
                          </a:solidFill>
                          <a:effectLst/>
                        </a:rPr>
                        <a:t>Nro</a:t>
                      </a:r>
                      <a:r>
                        <a:rPr lang="es-BO" sz="900" b="0" dirty="0">
                          <a:solidFill>
                            <a:schemeClr val="tx1"/>
                          </a:solidFill>
                          <a:effectLst/>
                        </a:rPr>
                        <a:t>, Especie, </a:t>
                      </a:r>
                      <a:r>
                        <a:rPr lang="es-BO" sz="900" b="0" dirty="0" err="1">
                          <a:solidFill>
                            <a:schemeClr val="tx1"/>
                          </a:solidFill>
                          <a:effectLst/>
                        </a:rPr>
                        <a:t>Descripcion</a:t>
                      </a:r>
                      <a:r>
                        <a:rPr lang="es-BO" sz="900" b="0" dirty="0">
                          <a:solidFill>
                            <a:schemeClr val="tx1"/>
                          </a:solidFill>
                          <a:effectLst/>
                        </a:rPr>
                        <a:t>/Estado, Cantidad. Funcionario Recepcionante; Nombre, Entidad. </a:t>
                      </a:r>
                      <a:r>
                        <a:rPr lang="es-BO" sz="900" b="0" dirty="0" err="1">
                          <a:solidFill>
                            <a:schemeClr val="tx1"/>
                          </a:solidFill>
                          <a:effectLst/>
                        </a:rPr>
                        <a:t>FuncionarioQueEntrega</a:t>
                      </a:r>
                      <a:r>
                        <a:rPr lang="es-BO" sz="900" b="0" dirty="0">
                          <a:solidFill>
                            <a:schemeClr val="tx1"/>
                          </a:solidFill>
                          <a:effectLst/>
                        </a:rPr>
                        <a:t>; Nombre, Entidad.</a:t>
                      </a:r>
                      <a:endParaRPr lang="es-419" sz="900" b="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5612" marR="156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94401655"/>
                  </a:ext>
                </a:extLst>
              </a:tr>
              <a:tr h="875735">
                <a:tc>
                  <a:txBody>
                    <a:bodyPr/>
                    <a:lstStyle/>
                    <a:p>
                      <a:pPr algn="just">
                        <a:lnSpc>
                          <a:spcPct val="150000"/>
                        </a:lnSpc>
                        <a:spcAft>
                          <a:spcPts val="800"/>
                        </a:spcAft>
                      </a:pPr>
                      <a:r>
                        <a:rPr lang="es-BO" sz="900" b="0">
                          <a:solidFill>
                            <a:schemeClr val="tx1"/>
                          </a:solidFill>
                          <a:effectLst/>
                        </a:rPr>
                        <a:t>Información de Ficha de Deceso</a:t>
                      </a:r>
                      <a:endParaRPr lang="es-419" sz="9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5612" marR="156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BO" sz="900" b="0" dirty="0">
                          <a:solidFill>
                            <a:schemeClr val="tx1"/>
                          </a:solidFill>
                          <a:effectLst/>
                        </a:rPr>
                        <a:t>Fecha (Día, Mes, Año), </a:t>
                      </a:r>
                      <a:r>
                        <a:rPr lang="es-BO" sz="900" b="0" dirty="0" err="1">
                          <a:solidFill>
                            <a:schemeClr val="tx1"/>
                          </a:solidFill>
                          <a:effectLst/>
                        </a:rPr>
                        <a:t>NombreDelCentro</a:t>
                      </a:r>
                      <a:r>
                        <a:rPr lang="es-BO" sz="900" b="0" dirty="0">
                          <a:solidFill>
                            <a:schemeClr val="tx1"/>
                          </a:solidFill>
                          <a:effectLst/>
                        </a:rPr>
                        <a:t>, Modalidad (CAD, CR, ZOO, X, RT) </a:t>
                      </a:r>
                      <a:r>
                        <a:rPr lang="es-BO" sz="900" b="0" dirty="0" err="1">
                          <a:solidFill>
                            <a:schemeClr val="tx1"/>
                          </a:solidFill>
                          <a:effectLst/>
                        </a:rPr>
                        <a:t>InformacionDelEjemplar</a:t>
                      </a:r>
                      <a:r>
                        <a:rPr lang="es-BO" sz="900" b="0" dirty="0">
                          <a:solidFill>
                            <a:schemeClr val="tx1"/>
                          </a:solidFill>
                          <a:effectLst/>
                        </a:rPr>
                        <a:t>; Especie, Individuo, </a:t>
                      </a:r>
                      <a:r>
                        <a:rPr lang="es-BO" sz="900" b="0" dirty="0" err="1">
                          <a:solidFill>
                            <a:schemeClr val="tx1"/>
                          </a:solidFill>
                          <a:effectLst/>
                        </a:rPr>
                        <a:t>Codigo</a:t>
                      </a:r>
                      <a:r>
                        <a:rPr lang="es-BO" sz="900" b="0" dirty="0">
                          <a:solidFill>
                            <a:schemeClr val="tx1"/>
                          </a:solidFill>
                          <a:effectLst/>
                        </a:rPr>
                        <a:t>, Sexo (M, H, I) Edad, </a:t>
                      </a:r>
                      <a:r>
                        <a:rPr lang="es-BO" sz="900" b="0" dirty="0" err="1">
                          <a:solidFill>
                            <a:schemeClr val="tx1"/>
                          </a:solidFill>
                          <a:effectLst/>
                        </a:rPr>
                        <a:t>FechaDeDeceso</a:t>
                      </a:r>
                      <a:r>
                        <a:rPr lang="es-BO" sz="900" b="0" dirty="0">
                          <a:solidFill>
                            <a:schemeClr val="tx1"/>
                          </a:solidFill>
                          <a:effectLst/>
                        </a:rPr>
                        <a:t>. </a:t>
                      </a:r>
                      <a:r>
                        <a:rPr lang="es-BO" sz="900" b="0" dirty="0" err="1">
                          <a:solidFill>
                            <a:schemeClr val="tx1"/>
                          </a:solidFill>
                          <a:effectLst/>
                        </a:rPr>
                        <a:t>CausaDelDeceso</a:t>
                      </a:r>
                      <a:r>
                        <a:rPr lang="es-BO" sz="900" b="0" dirty="0">
                          <a:solidFill>
                            <a:schemeClr val="tx1"/>
                          </a:solidFill>
                          <a:effectLst/>
                        </a:rPr>
                        <a:t>, </a:t>
                      </a:r>
                      <a:r>
                        <a:rPr lang="es-BO" sz="900" b="0" dirty="0" err="1">
                          <a:solidFill>
                            <a:schemeClr val="tx1"/>
                          </a:solidFill>
                          <a:effectLst/>
                        </a:rPr>
                        <a:t>DiagnosticoFinal</a:t>
                      </a:r>
                      <a:r>
                        <a:rPr lang="es-BO" sz="900" b="0" dirty="0">
                          <a:solidFill>
                            <a:schemeClr val="tx1"/>
                          </a:solidFill>
                          <a:effectLst/>
                        </a:rPr>
                        <a:t>, </a:t>
                      </a:r>
                      <a:r>
                        <a:rPr lang="es-BO" sz="900" b="0" dirty="0" err="1">
                          <a:solidFill>
                            <a:schemeClr val="tx1"/>
                          </a:solidFill>
                          <a:effectLst/>
                        </a:rPr>
                        <a:t>FirmaDirector</a:t>
                      </a:r>
                      <a:r>
                        <a:rPr lang="es-BO" sz="900" b="0" dirty="0">
                          <a:solidFill>
                            <a:schemeClr val="tx1"/>
                          </a:solidFill>
                          <a:effectLst/>
                        </a:rPr>
                        <a:t>, </a:t>
                      </a:r>
                      <a:r>
                        <a:rPr lang="es-BO" sz="900" b="0" dirty="0" err="1">
                          <a:solidFill>
                            <a:schemeClr val="tx1"/>
                          </a:solidFill>
                          <a:effectLst/>
                        </a:rPr>
                        <a:t>AclaracionDeFirma</a:t>
                      </a:r>
                      <a:r>
                        <a:rPr lang="es-BO" sz="900" b="0" dirty="0">
                          <a:solidFill>
                            <a:schemeClr val="tx1"/>
                          </a:solidFill>
                          <a:effectLst/>
                        </a:rPr>
                        <a:t>.</a:t>
                      </a:r>
                      <a:endParaRPr lang="es-419" sz="900" b="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15612" marR="15612"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2829462"/>
                  </a:ext>
                </a:extLst>
              </a:tr>
            </a:tbl>
          </a:graphicData>
        </a:graphic>
      </p:graphicFrame>
    </p:spTree>
    <p:extLst>
      <p:ext uri="{BB962C8B-B14F-4D97-AF65-F5344CB8AC3E}">
        <p14:creationId xmlns:p14="http://schemas.microsoft.com/office/powerpoint/2010/main" val="4121750924"/>
      </p:ext>
    </p:extLst>
  </p:cSld>
  <p:clrMapOvr>
    <a:masterClrMapping/>
  </p:clrMapOvr>
  <p:transition spd="slow">
    <p:push dir="u"/>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56E9D7-B180-45E8-A00B-5C58E5A5550E}"/>
              </a:ext>
            </a:extLst>
          </p:cNvPr>
          <p:cNvSpPr>
            <a:spLocks noGrp="1"/>
          </p:cNvSpPr>
          <p:nvPr>
            <p:ph type="title"/>
          </p:nvPr>
        </p:nvSpPr>
        <p:spPr/>
        <p:txBody>
          <a:bodyPr/>
          <a:lstStyle/>
          <a:p>
            <a:r>
              <a:rPr lang="es-419" dirty="0"/>
              <a:t>ALCANCE DEL SISTEMA (ENTRADA, PROCESO Y SALIDA)</a:t>
            </a:r>
          </a:p>
        </p:txBody>
      </p:sp>
      <p:sp>
        <p:nvSpPr>
          <p:cNvPr id="5" name="Marcador de número de diapositiva 4">
            <a:extLst>
              <a:ext uri="{FF2B5EF4-FFF2-40B4-BE49-F238E27FC236}">
                <a16:creationId xmlns:a16="http://schemas.microsoft.com/office/drawing/2014/main" id="{4F45F154-3B8A-46B7-BA6C-A28D98AD400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47</a:t>
            </a:fld>
            <a:endParaRPr lang="en-GB"/>
          </a:p>
        </p:txBody>
      </p:sp>
      <p:graphicFrame>
        <p:nvGraphicFramePr>
          <p:cNvPr id="6" name="Tabla 5">
            <a:extLst>
              <a:ext uri="{FF2B5EF4-FFF2-40B4-BE49-F238E27FC236}">
                <a16:creationId xmlns:a16="http://schemas.microsoft.com/office/drawing/2014/main" id="{7CFE627A-65A7-49A6-9365-DE7AAC6EFA0D}"/>
              </a:ext>
            </a:extLst>
          </p:cNvPr>
          <p:cNvGraphicFramePr>
            <a:graphicFrameLocks noGrp="1"/>
          </p:cNvGraphicFramePr>
          <p:nvPr>
            <p:extLst>
              <p:ext uri="{D42A27DB-BD31-4B8C-83A1-F6EECF244321}">
                <p14:modId xmlns:p14="http://schemas.microsoft.com/office/powerpoint/2010/main" val="720828497"/>
              </p:ext>
            </p:extLst>
          </p:nvPr>
        </p:nvGraphicFramePr>
        <p:xfrm>
          <a:off x="138222" y="1371598"/>
          <a:ext cx="7479778" cy="3342171"/>
        </p:xfrm>
        <a:graphic>
          <a:graphicData uri="http://schemas.openxmlformats.org/drawingml/2006/table">
            <a:tbl>
              <a:tblPr firstRow="1" firstCol="1" bandRow="1">
                <a:tableStyleId>{5C22544A-7EE6-4342-B048-85BDC9FD1C3A}</a:tableStyleId>
              </a:tblPr>
              <a:tblGrid>
                <a:gridCol w="2492972">
                  <a:extLst>
                    <a:ext uri="{9D8B030D-6E8A-4147-A177-3AD203B41FA5}">
                      <a16:colId xmlns:a16="http://schemas.microsoft.com/office/drawing/2014/main" val="1320531523"/>
                    </a:ext>
                  </a:extLst>
                </a:gridCol>
                <a:gridCol w="2492972">
                  <a:extLst>
                    <a:ext uri="{9D8B030D-6E8A-4147-A177-3AD203B41FA5}">
                      <a16:colId xmlns:a16="http://schemas.microsoft.com/office/drawing/2014/main" val="2661720098"/>
                    </a:ext>
                  </a:extLst>
                </a:gridCol>
                <a:gridCol w="2493834">
                  <a:extLst>
                    <a:ext uri="{9D8B030D-6E8A-4147-A177-3AD203B41FA5}">
                      <a16:colId xmlns:a16="http://schemas.microsoft.com/office/drawing/2014/main" val="600002746"/>
                    </a:ext>
                  </a:extLst>
                </a:gridCol>
              </a:tblGrid>
              <a:tr h="143228">
                <a:tc>
                  <a:txBody>
                    <a:bodyPr/>
                    <a:lstStyle/>
                    <a:p>
                      <a:pPr algn="just">
                        <a:lnSpc>
                          <a:spcPct val="150000"/>
                        </a:lnSpc>
                        <a:spcAft>
                          <a:spcPts val="800"/>
                        </a:spcAft>
                      </a:pPr>
                      <a:r>
                        <a:rPr lang="es-ES" sz="800" b="0">
                          <a:solidFill>
                            <a:schemeClr val="tx1"/>
                          </a:solidFill>
                          <a:effectLst/>
                        </a:rPr>
                        <a:t>Entrada</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Proceso</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Salida</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771556163"/>
                  </a:ext>
                </a:extLst>
              </a:tr>
              <a:tr h="183468">
                <a:tc>
                  <a:txBody>
                    <a:bodyPr/>
                    <a:lstStyle/>
                    <a:p>
                      <a:pPr algn="just">
                        <a:lnSpc>
                          <a:spcPct val="150000"/>
                        </a:lnSpc>
                        <a:spcAft>
                          <a:spcPts val="800"/>
                        </a:spcAft>
                      </a:pPr>
                      <a:r>
                        <a:rPr lang="es-ES" sz="800" b="0">
                          <a:solidFill>
                            <a:schemeClr val="tx1"/>
                          </a:solidFill>
                          <a:effectLst/>
                        </a:rPr>
                        <a:t>Información del animal silvestre recepcionado</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Registro de datos del animal silvestre</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just">
                        <a:lnSpc>
                          <a:spcPct val="150000"/>
                        </a:lnSpc>
                        <a:spcAft>
                          <a:spcPts val="800"/>
                        </a:spcAft>
                      </a:pPr>
                      <a:r>
                        <a:rPr lang="es-ES" sz="800" b="0" dirty="0">
                          <a:solidFill>
                            <a:schemeClr val="tx1"/>
                          </a:solidFill>
                          <a:effectLst/>
                        </a:rPr>
                        <a:t>Reporte del Acta de Recepción</a:t>
                      </a:r>
                      <a:endParaRPr lang="es-419" sz="800" b="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49992713"/>
                  </a:ext>
                </a:extLst>
              </a:tr>
              <a:tr h="476761">
                <a:tc>
                  <a:txBody>
                    <a:bodyPr/>
                    <a:lstStyle/>
                    <a:p>
                      <a:pPr algn="just">
                        <a:lnSpc>
                          <a:spcPct val="150000"/>
                        </a:lnSpc>
                        <a:spcAft>
                          <a:spcPts val="800"/>
                        </a:spcAft>
                      </a:pPr>
                      <a:r>
                        <a:rPr lang="es-ES" sz="800" b="0">
                          <a:solidFill>
                            <a:schemeClr val="tx1"/>
                          </a:solidFill>
                          <a:effectLst/>
                        </a:rPr>
                        <a:t>información del lugar donde fue la entrega, rescate o decomiso del animal y de su procedencia </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Registro de datos de la ubicación del animal silvestre</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GB"/>
                    </a:p>
                  </a:txBody>
                  <a:tcPr/>
                </a:tc>
                <a:extLst>
                  <a:ext uri="{0D108BD9-81ED-4DB2-BD59-A6C34878D82A}">
                    <a16:rowId xmlns:a16="http://schemas.microsoft.com/office/drawing/2014/main" val="3378002940"/>
                  </a:ext>
                </a:extLst>
              </a:tr>
              <a:tr h="378997">
                <a:tc>
                  <a:txBody>
                    <a:bodyPr/>
                    <a:lstStyle/>
                    <a:p>
                      <a:pPr algn="just">
                        <a:lnSpc>
                          <a:spcPct val="150000"/>
                        </a:lnSpc>
                        <a:spcAft>
                          <a:spcPts val="800"/>
                        </a:spcAft>
                      </a:pPr>
                      <a:r>
                        <a:rPr lang="es-ES" sz="800" b="0">
                          <a:solidFill>
                            <a:schemeClr val="tx1"/>
                          </a:solidFill>
                          <a:effectLst/>
                        </a:rPr>
                        <a:t>Información de la persona que efectúa la entrega</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dirty="0">
                          <a:solidFill>
                            <a:schemeClr val="tx1"/>
                          </a:solidFill>
                          <a:effectLst/>
                        </a:rPr>
                        <a:t>Registro de datos de la persona que realiza la entrega del animal silvestre.</a:t>
                      </a:r>
                      <a:endParaRPr lang="es-419" sz="800" b="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en-GB"/>
                    </a:p>
                  </a:txBody>
                  <a:tcPr/>
                </a:tc>
                <a:extLst>
                  <a:ext uri="{0D108BD9-81ED-4DB2-BD59-A6C34878D82A}">
                    <a16:rowId xmlns:a16="http://schemas.microsoft.com/office/drawing/2014/main" val="1539980004"/>
                  </a:ext>
                </a:extLst>
              </a:tr>
              <a:tr h="306657">
                <a:tc>
                  <a:txBody>
                    <a:bodyPr/>
                    <a:lstStyle/>
                    <a:p>
                      <a:pPr algn="just">
                        <a:lnSpc>
                          <a:spcPct val="150000"/>
                        </a:lnSpc>
                        <a:spcAft>
                          <a:spcPts val="800"/>
                        </a:spcAft>
                      </a:pPr>
                      <a:r>
                        <a:rPr lang="es-ES" sz="800" b="0">
                          <a:solidFill>
                            <a:schemeClr val="tx1"/>
                          </a:solidFill>
                          <a:effectLst/>
                        </a:rPr>
                        <a:t>Información de la salud del animal silvestre</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Registro de datos del diagnóstico y exámenes al animal silvestre.</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Reporte de la Historia Clínica</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8165837"/>
                  </a:ext>
                </a:extLst>
              </a:tr>
              <a:tr h="306657">
                <a:tc>
                  <a:txBody>
                    <a:bodyPr/>
                    <a:lstStyle/>
                    <a:p>
                      <a:pPr algn="just">
                        <a:lnSpc>
                          <a:spcPct val="150000"/>
                        </a:lnSpc>
                        <a:spcAft>
                          <a:spcPts val="800"/>
                        </a:spcAft>
                      </a:pPr>
                      <a:r>
                        <a:rPr lang="es-ES" sz="800" b="0">
                          <a:solidFill>
                            <a:schemeClr val="tx1"/>
                          </a:solidFill>
                          <a:effectLst/>
                        </a:rPr>
                        <a:t>Información del lugar a donde será translocado el animal silvestre</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Registro de datos del lugar a donde será destinado.</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Reporte de la Ficha Translocación</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601124189"/>
                  </a:ext>
                </a:extLst>
              </a:tr>
              <a:tr h="306657">
                <a:tc>
                  <a:txBody>
                    <a:bodyPr/>
                    <a:lstStyle/>
                    <a:p>
                      <a:pPr algn="just">
                        <a:lnSpc>
                          <a:spcPct val="150000"/>
                        </a:lnSpc>
                        <a:spcAft>
                          <a:spcPts val="800"/>
                        </a:spcAft>
                      </a:pPr>
                      <a:r>
                        <a:rPr lang="es-ES" sz="800" b="0">
                          <a:solidFill>
                            <a:schemeClr val="tx1"/>
                          </a:solidFill>
                          <a:effectLst/>
                        </a:rPr>
                        <a:t>información del lugar a donde será derivado el animal silvestre</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Registro de datos del lugar a donde será destinado.</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Reporte del acta de Derivación de Fauna Silvestre</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200168125"/>
                  </a:ext>
                </a:extLst>
              </a:tr>
              <a:tr h="306657">
                <a:tc>
                  <a:txBody>
                    <a:bodyPr/>
                    <a:lstStyle/>
                    <a:p>
                      <a:pPr algn="just">
                        <a:lnSpc>
                          <a:spcPct val="150000"/>
                        </a:lnSpc>
                        <a:spcAft>
                          <a:spcPts val="800"/>
                        </a:spcAft>
                      </a:pPr>
                      <a:r>
                        <a:rPr lang="es-ES" sz="800" b="0">
                          <a:solidFill>
                            <a:schemeClr val="tx1"/>
                          </a:solidFill>
                          <a:effectLst/>
                        </a:rPr>
                        <a:t>información del deceso del animal silvestre</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Registro de datos de la causa del deceso del animal silvestre.</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a:solidFill>
                            <a:schemeClr val="tx1"/>
                          </a:solidFill>
                          <a:effectLst/>
                        </a:rPr>
                        <a:t>Reporte de la Ficha de Deceso</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9459863"/>
                  </a:ext>
                </a:extLst>
              </a:tr>
              <a:tr h="770055">
                <a:tc>
                  <a:txBody>
                    <a:bodyPr/>
                    <a:lstStyle/>
                    <a:p>
                      <a:pPr algn="just">
                        <a:lnSpc>
                          <a:spcPct val="150000"/>
                        </a:lnSpc>
                        <a:spcAft>
                          <a:spcPts val="800"/>
                        </a:spcAft>
                      </a:pPr>
                      <a:r>
                        <a:rPr lang="es-ES" sz="800" b="0">
                          <a:solidFill>
                            <a:schemeClr val="tx1"/>
                          </a:solidFill>
                          <a:effectLst/>
                        </a:rPr>
                        <a:t>Información del funcionario</a:t>
                      </a:r>
                      <a:endParaRPr lang="es-419" sz="800" b="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dirty="0">
                          <a:solidFill>
                            <a:schemeClr val="tx1"/>
                          </a:solidFill>
                          <a:effectLst/>
                        </a:rPr>
                        <a:t>Registro de datos del funcionario que realiza la planilla de acta de recepción, historia clínica, ficha de translocación, acta de derivación y ficha de deceso.</a:t>
                      </a:r>
                      <a:endParaRPr lang="es-419" sz="800" b="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Aft>
                          <a:spcPts val="800"/>
                        </a:spcAft>
                      </a:pPr>
                      <a:r>
                        <a:rPr lang="es-ES" sz="800" b="0" dirty="0">
                          <a:solidFill>
                            <a:schemeClr val="tx1"/>
                          </a:solidFill>
                          <a:effectLst/>
                        </a:rPr>
                        <a:t>Reporte del personal administrativo</a:t>
                      </a:r>
                      <a:endParaRPr lang="es-419" sz="800" b="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25465" marR="25465"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6247204"/>
                  </a:ext>
                </a:extLst>
              </a:tr>
            </a:tbl>
          </a:graphicData>
        </a:graphic>
      </p:graphicFrame>
    </p:spTree>
    <p:extLst>
      <p:ext uri="{BB962C8B-B14F-4D97-AF65-F5344CB8AC3E}">
        <p14:creationId xmlns:p14="http://schemas.microsoft.com/office/powerpoint/2010/main" val="45598273"/>
      </p:ext>
    </p:extLst>
  </p:cSld>
  <p:clrMapOvr>
    <a:masterClrMapping/>
  </p:clrMapOvr>
  <p:transition spd="slow">
    <p:push dir="u"/>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73B90B-4003-40D6-BA3C-C912524B81D2}"/>
              </a:ext>
            </a:extLst>
          </p:cNvPr>
          <p:cNvSpPr>
            <a:spLocks noGrp="1"/>
          </p:cNvSpPr>
          <p:nvPr>
            <p:ph type="title"/>
          </p:nvPr>
        </p:nvSpPr>
        <p:spPr/>
        <p:txBody>
          <a:bodyPr/>
          <a:lstStyle/>
          <a:p>
            <a:r>
              <a:rPr lang="es-419" dirty="0"/>
              <a:t>IDENTIFICACIÓN Y DESCRIPCIÓN GENERAL DE LOS ACTORES</a:t>
            </a:r>
          </a:p>
        </p:txBody>
      </p:sp>
      <p:sp>
        <p:nvSpPr>
          <p:cNvPr id="3" name="Marcador de texto 2">
            <a:extLst>
              <a:ext uri="{FF2B5EF4-FFF2-40B4-BE49-F238E27FC236}">
                <a16:creationId xmlns:a16="http://schemas.microsoft.com/office/drawing/2014/main" id="{6B6ACF35-56A8-4BCA-935A-8F11D8213725}"/>
              </a:ext>
            </a:extLst>
          </p:cNvPr>
          <p:cNvSpPr>
            <a:spLocks noGrp="1"/>
          </p:cNvSpPr>
          <p:nvPr>
            <p:ph type="body" idx="1"/>
          </p:nvPr>
        </p:nvSpPr>
        <p:spPr>
          <a:xfrm>
            <a:off x="814275" y="1537988"/>
            <a:ext cx="6713576" cy="3002114"/>
          </a:xfrm>
        </p:spPr>
        <p:txBody>
          <a:bodyPr/>
          <a:lstStyle/>
          <a:p>
            <a:pPr algn="just">
              <a:lnSpc>
                <a:spcPct val="150000"/>
              </a:lnSpc>
              <a:spcAft>
                <a:spcPts val="800"/>
              </a:spcAft>
            </a:pPr>
            <a:r>
              <a:rPr lang="es-ES" sz="1200" dirty="0">
                <a:effectLst/>
                <a:latin typeface="Arial" panose="020B0604020202020204" pitchFamily="34" charset="0"/>
                <a:ea typeface="Arial" panose="020B0604020202020204" pitchFamily="34" charset="0"/>
              </a:rPr>
              <a:t>Administrador: El usuario de tipo administrador, tiene los permisos para gestionar las funcionalidades de </a:t>
            </a:r>
            <a:r>
              <a:rPr lang="es-MX" sz="1200" dirty="0">
                <a:effectLst/>
                <a:latin typeface="Arial" panose="020B0604020202020204" pitchFamily="34" charset="0"/>
                <a:ea typeface="Arial" panose="020B0604020202020204" pitchFamily="34" charset="0"/>
              </a:rPr>
              <a:t>el personal y también gestiona a los usuarios.</a:t>
            </a:r>
          </a:p>
          <a:p>
            <a:pPr algn="just">
              <a:lnSpc>
                <a:spcPct val="150000"/>
              </a:lnSpc>
              <a:spcAft>
                <a:spcPts val="800"/>
              </a:spcAft>
            </a:pPr>
            <a:r>
              <a:rPr lang="es-ES" sz="1200" dirty="0">
                <a:effectLst/>
                <a:latin typeface="Arial" panose="020B0604020202020204" pitchFamily="34" charset="0"/>
                <a:ea typeface="Arial" panose="020B0604020202020204" pitchFamily="34" charset="0"/>
              </a:rPr>
              <a:t>Funcionario Recepcionista: Es el usuario con rol de recepcionista el cual tendrá acceso a funciones propias del registro de datos en el Acta de Recepción. </a:t>
            </a:r>
            <a:endParaRPr lang="es-419" sz="1200" dirty="0">
              <a:effectLst/>
              <a:latin typeface="Arial" panose="020B0604020202020204" pitchFamily="34" charset="0"/>
              <a:ea typeface="Arial" panose="020B0604020202020204" pitchFamily="34" charset="0"/>
            </a:endParaRPr>
          </a:p>
          <a:p>
            <a:pPr algn="just">
              <a:lnSpc>
                <a:spcPct val="150000"/>
              </a:lnSpc>
              <a:spcAft>
                <a:spcPts val="800"/>
              </a:spcAft>
            </a:pPr>
            <a:r>
              <a:rPr lang="es-ES" sz="1200" dirty="0">
                <a:effectLst/>
                <a:latin typeface="Arial" panose="020B0604020202020204" pitchFamily="34" charset="0"/>
                <a:ea typeface="Arial" panose="020B0604020202020204" pitchFamily="34" charset="0"/>
              </a:rPr>
              <a:t>Funcionario Veterinario: Es el usuario con rol de Veterinario el cual tendrá acceso a funciones propias del registro de datos en la Historia Medica o la Ficha de Decesos.</a:t>
            </a:r>
            <a:endParaRPr lang="es-419" sz="1200" dirty="0">
              <a:effectLst/>
              <a:latin typeface="Arial" panose="020B0604020202020204" pitchFamily="34" charset="0"/>
              <a:ea typeface="Arial" panose="020B0604020202020204" pitchFamily="34" charset="0"/>
            </a:endParaRPr>
          </a:p>
          <a:p>
            <a:pPr algn="just">
              <a:lnSpc>
                <a:spcPct val="150000"/>
              </a:lnSpc>
              <a:spcAft>
                <a:spcPts val="800"/>
              </a:spcAft>
            </a:pPr>
            <a:r>
              <a:rPr lang="es-ES" sz="1200" dirty="0">
                <a:effectLst/>
                <a:latin typeface="Arial" panose="020B0604020202020204" pitchFamily="34" charset="0"/>
                <a:ea typeface="Arial" panose="020B0604020202020204" pitchFamily="34" charset="0"/>
              </a:rPr>
              <a:t>Funcionario Derivador: Es el usuario con el rol de Derivador el cual tendrá acceso a funciones propias del registro de datos en la ficha de derivación o translocación. </a:t>
            </a:r>
            <a:endParaRPr lang="es-419" sz="1200" dirty="0">
              <a:effectLst/>
              <a:latin typeface="Arial" panose="020B0604020202020204" pitchFamily="34" charset="0"/>
              <a:ea typeface="Arial" panose="020B0604020202020204" pitchFamily="34" charset="0"/>
            </a:endParaRPr>
          </a:p>
          <a:p>
            <a:endParaRPr lang="es-419" dirty="0"/>
          </a:p>
        </p:txBody>
      </p:sp>
      <p:sp>
        <p:nvSpPr>
          <p:cNvPr id="5" name="Marcador de número de diapositiva 4">
            <a:extLst>
              <a:ext uri="{FF2B5EF4-FFF2-40B4-BE49-F238E27FC236}">
                <a16:creationId xmlns:a16="http://schemas.microsoft.com/office/drawing/2014/main" id="{C3AD124D-737B-42A7-96D9-10FEB2932ED3}"/>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48</a:t>
            </a:fld>
            <a:endParaRPr lang="en-GB"/>
          </a:p>
        </p:txBody>
      </p:sp>
    </p:spTree>
    <p:extLst>
      <p:ext uri="{BB962C8B-B14F-4D97-AF65-F5344CB8AC3E}">
        <p14:creationId xmlns:p14="http://schemas.microsoft.com/office/powerpoint/2010/main" val="4150662692"/>
      </p:ext>
    </p:extLst>
  </p:cSld>
  <p:clrMapOvr>
    <a:masterClrMapping/>
  </p:clrMapOvr>
  <p:transition spd="slow">
    <p:push dir="u"/>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60F767-2023-4EFF-8F4E-641346555AD0}"/>
              </a:ext>
            </a:extLst>
          </p:cNvPr>
          <p:cNvSpPr>
            <a:spLocks noGrp="1"/>
          </p:cNvSpPr>
          <p:nvPr>
            <p:ph type="title"/>
          </p:nvPr>
        </p:nvSpPr>
        <p:spPr/>
        <p:txBody>
          <a:bodyPr/>
          <a:lstStyle/>
          <a:p>
            <a:r>
              <a:rPr lang="es-419" dirty="0"/>
              <a:t>TABLA GENERAL PARA CASOS DE USO</a:t>
            </a:r>
          </a:p>
        </p:txBody>
      </p:sp>
      <p:sp>
        <p:nvSpPr>
          <p:cNvPr id="5" name="Marcador de número de diapositiva 4">
            <a:extLst>
              <a:ext uri="{FF2B5EF4-FFF2-40B4-BE49-F238E27FC236}">
                <a16:creationId xmlns:a16="http://schemas.microsoft.com/office/drawing/2014/main" id="{F79BFB5B-2D58-4185-969F-970D2064F61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49</a:t>
            </a:fld>
            <a:endParaRPr lang="en-GB"/>
          </a:p>
        </p:txBody>
      </p:sp>
      <p:graphicFrame>
        <p:nvGraphicFramePr>
          <p:cNvPr id="6" name="Tabla 5">
            <a:extLst>
              <a:ext uri="{FF2B5EF4-FFF2-40B4-BE49-F238E27FC236}">
                <a16:creationId xmlns:a16="http://schemas.microsoft.com/office/drawing/2014/main" id="{511D2386-89BB-4C4B-8FE5-9F4054C17B16}"/>
              </a:ext>
            </a:extLst>
          </p:cNvPr>
          <p:cNvGraphicFramePr>
            <a:graphicFrameLocks noGrp="1"/>
          </p:cNvGraphicFramePr>
          <p:nvPr>
            <p:extLst>
              <p:ext uri="{D42A27DB-BD31-4B8C-83A1-F6EECF244321}">
                <p14:modId xmlns:p14="http://schemas.microsoft.com/office/powerpoint/2010/main" val="4255559017"/>
              </p:ext>
            </p:extLst>
          </p:nvPr>
        </p:nvGraphicFramePr>
        <p:xfrm>
          <a:off x="143288" y="1386588"/>
          <a:ext cx="6885471" cy="1594410"/>
        </p:xfrm>
        <a:graphic>
          <a:graphicData uri="http://schemas.openxmlformats.org/drawingml/2006/table">
            <a:tbl>
              <a:tblPr firstRow="1" firstCol="1" bandRow="1">
                <a:tableStyleId>{5940675A-B579-460E-94D1-54222C63F5DA}</a:tableStyleId>
              </a:tblPr>
              <a:tblGrid>
                <a:gridCol w="1440988">
                  <a:extLst>
                    <a:ext uri="{9D8B030D-6E8A-4147-A177-3AD203B41FA5}">
                      <a16:colId xmlns:a16="http://schemas.microsoft.com/office/drawing/2014/main" val="3110015152"/>
                    </a:ext>
                  </a:extLst>
                </a:gridCol>
                <a:gridCol w="896765">
                  <a:extLst>
                    <a:ext uri="{9D8B030D-6E8A-4147-A177-3AD203B41FA5}">
                      <a16:colId xmlns:a16="http://schemas.microsoft.com/office/drawing/2014/main" val="197428100"/>
                    </a:ext>
                  </a:extLst>
                </a:gridCol>
                <a:gridCol w="962162">
                  <a:extLst>
                    <a:ext uri="{9D8B030D-6E8A-4147-A177-3AD203B41FA5}">
                      <a16:colId xmlns:a16="http://schemas.microsoft.com/office/drawing/2014/main" val="809231984"/>
                    </a:ext>
                  </a:extLst>
                </a:gridCol>
                <a:gridCol w="1201199">
                  <a:extLst>
                    <a:ext uri="{9D8B030D-6E8A-4147-A177-3AD203B41FA5}">
                      <a16:colId xmlns:a16="http://schemas.microsoft.com/office/drawing/2014/main" val="3233750318"/>
                    </a:ext>
                  </a:extLst>
                </a:gridCol>
                <a:gridCol w="1201199">
                  <a:extLst>
                    <a:ext uri="{9D8B030D-6E8A-4147-A177-3AD203B41FA5}">
                      <a16:colId xmlns:a16="http://schemas.microsoft.com/office/drawing/2014/main" val="3140781092"/>
                    </a:ext>
                  </a:extLst>
                </a:gridCol>
                <a:gridCol w="1183158">
                  <a:extLst>
                    <a:ext uri="{9D8B030D-6E8A-4147-A177-3AD203B41FA5}">
                      <a16:colId xmlns:a16="http://schemas.microsoft.com/office/drawing/2014/main" val="2498852773"/>
                    </a:ext>
                  </a:extLst>
                </a:gridCol>
              </a:tblGrid>
              <a:tr h="187160">
                <a:tc rowSpan="2">
                  <a:txBody>
                    <a:bodyPr/>
                    <a:lstStyle/>
                    <a:p>
                      <a:pPr algn="just">
                        <a:lnSpc>
                          <a:spcPct val="150000"/>
                        </a:lnSpc>
                        <a:spcAft>
                          <a:spcPts val="800"/>
                        </a:spcAft>
                      </a:pPr>
                      <a:r>
                        <a:rPr lang="es-ES" sz="900" dirty="0">
                          <a:effectLst/>
                        </a:rPr>
                        <a:t>Gestiones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77646" marR="77646" marT="38823" marB="38823"/>
                </a:tc>
                <a:tc rowSpan="2">
                  <a:txBody>
                    <a:bodyPr/>
                    <a:lstStyle/>
                    <a:p>
                      <a:pPr algn="just">
                        <a:lnSpc>
                          <a:spcPct val="150000"/>
                        </a:lnSpc>
                        <a:spcAft>
                          <a:spcPts val="800"/>
                        </a:spcAft>
                      </a:pPr>
                      <a:r>
                        <a:rPr lang="es-ES" sz="900">
                          <a:effectLst/>
                        </a:rPr>
                        <a:t>Acciones</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77646" marR="77646" marT="38823" marB="38823"/>
                </a:tc>
                <a:tc gridSpan="4">
                  <a:txBody>
                    <a:bodyPr/>
                    <a:lstStyle/>
                    <a:p>
                      <a:pPr algn="just">
                        <a:lnSpc>
                          <a:spcPct val="150000"/>
                        </a:lnSpc>
                        <a:spcAft>
                          <a:spcPts val="800"/>
                        </a:spcAft>
                      </a:pPr>
                      <a:r>
                        <a:rPr lang="es-ES" sz="900" dirty="0">
                          <a:effectLst/>
                        </a:rPr>
                        <a:t>Actores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77646" marR="77646" marT="38823" marB="38823"/>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984496665"/>
                  </a:ext>
                </a:extLst>
              </a:tr>
              <a:tr h="400687">
                <a:tc vMerge="1">
                  <a:txBody>
                    <a:bodyPr/>
                    <a:lstStyle/>
                    <a:p>
                      <a:endParaRPr lang="en-GB"/>
                    </a:p>
                  </a:txBody>
                  <a:tcPr/>
                </a:tc>
                <a:tc vMerge="1">
                  <a:txBody>
                    <a:bodyPr/>
                    <a:lstStyle/>
                    <a:p>
                      <a:endParaRPr lang="en-GB"/>
                    </a:p>
                  </a:txBody>
                  <a:tcPr/>
                </a:tc>
                <a:tc>
                  <a:txBody>
                    <a:bodyPr/>
                    <a:lstStyle/>
                    <a:p>
                      <a:pPr algn="just">
                        <a:lnSpc>
                          <a:spcPct val="150000"/>
                        </a:lnSpc>
                        <a:spcAft>
                          <a:spcPts val="800"/>
                        </a:spcAft>
                      </a:pPr>
                      <a:r>
                        <a:rPr lang="es-ES" sz="900" dirty="0">
                          <a:effectLst/>
                        </a:rPr>
                        <a:t>Derivador</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dirty="0">
                          <a:effectLst/>
                        </a:rPr>
                        <a:t>Veterinario</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Recepcionista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Administrador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extLst>
                  <a:ext uri="{0D108BD9-81ED-4DB2-BD59-A6C34878D82A}">
                    <a16:rowId xmlns:a16="http://schemas.microsoft.com/office/drawing/2014/main" val="3133032984"/>
                  </a:ext>
                </a:extLst>
              </a:tr>
              <a:tr h="187160">
                <a:tc rowSpan="5">
                  <a:txBody>
                    <a:bodyPr/>
                    <a:lstStyle/>
                    <a:p>
                      <a:pPr algn="just">
                        <a:lnSpc>
                          <a:spcPct val="150000"/>
                        </a:lnSpc>
                        <a:spcAft>
                          <a:spcPts val="800"/>
                        </a:spcAft>
                      </a:pPr>
                      <a:r>
                        <a:rPr lang="es-ES" sz="900">
                          <a:effectLst/>
                        </a:rPr>
                        <a:t>Usuarios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77646" marR="77646" marT="38823" marB="38823"/>
                </a:tc>
                <a:tc>
                  <a:txBody>
                    <a:bodyPr/>
                    <a:lstStyle/>
                    <a:p>
                      <a:pPr algn="just">
                        <a:lnSpc>
                          <a:spcPct val="150000"/>
                        </a:lnSpc>
                        <a:spcAft>
                          <a:spcPts val="800"/>
                        </a:spcAft>
                      </a:pPr>
                      <a:r>
                        <a:rPr lang="es-ES" sz="900">
                          <a:effectLst/>
                        </a:rPr>
                        <a:t>Crear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extLst>
                  <a:ext uri="{0D108BD9-81ED-4DB2-BD59-A6C34878D82A}">
                    <a16:rowId xmlns:a16="http://schemas.microsoft.com/office/drawing/2014/main" val="3586470256"/>
                  </a:ext>
                </a:extLst>
              </a:tr>
              <a:tr h="187160">
                <a:tc vMerge="1">
                  <a:txBody>
                    <a:bodyPr/>
                    <a:lstStyle/>
                    <a:p>
                      <a:endParaRPr lang="en-GB"/>
                    </a:p>
                  </a:txBody>
                  <a:tcPr/>
                </a:tc>
                <a:tc>
                  <a:txBody>
                    <a:bodyPr/>
                    <a:lstStyle/>
                    <a:p>
                      <a:pPr algn="just">
                        <a:lnSpc>
                          <a:spcPct val="150000"/>
                        </a:lnSpc>
                        <a:spcAft>
                          <a:spcPts val="800"/>
                        </a:spcAft>
                      </a:pPr>
                      <a:r>
                        <a:rPr lang="es-ES" sz="900">
                          <a:effectLst/>
                        </a:rPr>
                        <a:t>Buscar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BO"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extLst>
                  <a:ext uri="{0D108BD9-81ED-4DB2-BD59-A6C34878D82A}">
                    <a16:rowId xmlns:a16="http://schemas.microsoft.com/office/drawing/2014/main" val="1033076964"/>
                  </a:ext>
                </a:extLst>
              </a:tr>
              <a:tr h="187160">
                <a:tc vMerge="1">
                  <a:txBody>
                    <a:bodyPr/>
                    <a:lstStyle/>
                    <a:p>
                      <a:endParaRPr lang="en-GB"/>
                    </a:p>
                  </a:txBody>
                  <a:tcPr/>
                </a:tc>
                <a:tc>
                  <a:txBody>
                    <a:bodyPr/>
                    <a:lstStyle/>
                    <a:p>
                      <a:pPr algn="just">
                        <a:lnSpc>
                          <a:spcPct val="150000"/>
                        </a:lnSpc>
                        <a:spcAft>
                          <a:spcPts val="800"/>
                        </a:spcAft>
                      </a:pPr>
                      <a:r>
                        <a:rPr lang="es-ES" sz="900" dirty="0">
                          <a:effectLst/>
                        </a:rPr>
                        <a:t>Ver</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extLst>
                  <a:ext uri="{0D108BD9-81ED-4DB2-BD59-A6C34878D82A}">
                    <a16:rowId xmlns:a16="http://schemas.microsoft.com/office/drawing/2014/main" val="3513658327"/>
                  </a:ext>
                </a:extLst>
              </a:tr>
              <a:tr h="187160">
                <a:tc vMerge="1">
                  <a:txBody>
                    <a:bodyPr/>
                    <a:lstStyle/>
                    <a:p>
                      <a:endParaRPr lang="en-GB"/>
                    </a:p>
                  </a:txBody>
                  <a:tcPr/>
                </a:tc>
                <a:tc>
                  <a:txBody>
                    <a:bodyPr/>
                    <a:lstStyle/>
                    <a:p>
                      <a:pPr algn="just">
                        <a:lnSpc>
                          <a:spcPct val="150000"/>
                        </a:lnSpc>
                        <a:spcAft>
                          <a:spcPts val="800"/>
                        </a:spcAft>
                      </a:pPr>
                      <a:r>
                        <a:rPr lang="es-ES" sz="900">
                          <a:effectLst/>
                        </a:rPr>
                        <a:t>Modificar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extLst>
                  <a:ext uri="{0D108BD9-81ED-4DB2-BD59-A6C34878D82A}">
                    <a16:rowId xmlns:a16="http://schemas.microsoft.com/office/drawing/2014/main" val="2011989442"/>
                  </a:ext>
                </a:extLst>
              </a:tr>
              <a:tr h="187160">
                <a:tc vMerge="1">
                  <a:txBody>
                    <a:bodyPr/>
                    <a:lstStyle/>
                    <a:p>
                      <a:endParaRPr lang="en-GB"/>
                    </a:p>
                  </a:txBody>
                  <a:tcPr/>
                </a:tc>
                <a:tc>
                  <a:txBody>
                    <a:bodyPr/>
                    <a:lstStyle/>
                    <a:p>
                      <a:pPr algn="just">
                        <a:lnSpc>
                          <a:spcPct val="150000"/>
                        </a:lnSpc>
                        <a:spcAft>
                          <a:spcPts val="800"/>
                        </a:spcAft>
                      </a:pPr>
                      <a:r>
                        <a:rPr lang="es-ES" sz="900">
                          <a:effectLst/>
                        </a:rPr>
                        <a:t>Eliminar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tc>
                  <a:txBody>
                    <a:bodyPr/>
                    <a:lstStyle/>
                    <a:p>
                      <a:pPr algn="just">
                        <a:lnSpc>
                          <a:spcPct val="150000"/>
                        </a:lnSpc>
                        <a:spcAft>
                          <a:spcPts val="800"/>
                        </a:spcAft>
                      </a:pPr>
                      <a:r>
                        <a:rPr lang="es-ES" sz="900" dirty="0">
                          <a:effectLst/>
                        </a:rPr>
                        <a:t>X</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8235" marR="58235" marT="0" marB="0"/>
                </a:tc>
                <a:extLst>
                  <a:ext uri="{0D108BD9-81ED-4DB2-BD59-A6C34878D82A}">
                    <a16:rowId xmlns:a16="http://schemas.microsoft.com/office/drawing/2014/main" val="1323228781"/>
                  </a:ext>
                </a:extLst>
              </a:tr>
            </a:tbl>
          </a:graphicData>
        </a:graphic>
      </p:graphicFrame>
      <p:graphicFrame>
        <p:nvGraphicFramePr>
          <p:cNvPr id="8" name="Tabla 7">
            <a:extLst>
              <a:ext uri="{FF2B5EF4-FFF2-40B4-BE49-F238E27FC236}">
                <a16:creationId xmlns:a16="http://schemas.microsoft.com/office/drawing/2014/main" id="{3BD01ACC-C691-40E0-BAEB-7052ECFC1AF9}"/>
              </a:ext>
            </a:extLst>
          </p:cNvPr>
          <p:cNvGraphicFramePr>
            <a:graphicFrameLocks noGrp="1"/>
          </p:cNvGraphicFramePr>
          <p:nvPr>
            <p:extLst>
              <p:ext uri="{D42A27DB-BD31-4B8C-83A1-F6EECF244321}">
                <p14:modId xmlns:p14="http://schemas.microsoft.com/office/powerpoint/2010/main" val="2737183170"/>
              </p:ext>
            </p:extLst>
          </p:nvPr>
        </p:nvGraphicFramePr>
        <p:xfrm>
          <a:off x="143288" y="3117504"/>
          <a:ext cx="6885472" cy="1601807"/>
        </p:xfrm>
        <a:graphic>
          <a:graphicData uri="http://schemas.openxmlformats.org/drawingml/2006/table">
            <a:tbl>
              <a:tblPr firstRow="1" firstCol="1" bandRow="1">
                <a:tableStyleId>{5940675A-B579-460E-94D1-54222C63F5DA}</a:tableStyleId>
              </a:tblPr>
              <a:tblGrid>
                <a:gridCol w="1309426">
                  <a:extLst>
                    <a:ext uri="{9D8B030D-6E8A-4147-A177-3AD203B41FA5}">
                      <a16:colId xmlns:a16="http://schemas.microsoft.com/office/drawing/2014/main" val="4010808115"/>
                    </a:ext>
                  </a:extLst>
                </a:gridCol>
                <a:gridCol w="913285">
                  <a:extLst>
                    <a:ext uri="{9D8B030D-6E8A-4147-A177-3AD203B41FA5}">
                      <a16:colId xmlns:a16="http://schemas.microsoft.com/office/drawing/2014/main" val="3804575645"/>
                    </a:ext>
                  </a:extLst>
                </a:gridCol>
                <a:gridCol w="986502">
                  <a:extLst>
                    <a:ext uri="{9D8B030D-6E8A-4147-A177-3AD203B41FA5}">
                      <a16:colId xmlns:a16="http://schemas.microsoft.com/office/drawing/2014/main" val="3354094945"/>
                    </a:ext>
                  </a:extLst>
                </a:gridCol>
                <a:gridCol w="1231585">
                  <a:extLst>
                    <a:ext uri="{9D8B030D-6E8A-4147-A177-3AD203B41FA5}">
                      <a16:colId xmlns:a16="http://schemas.microsoft.com/office/drawing/2014/main" val="390229872"/>
                    </a:ext>
                  </a:extLst>
                </a:gridCol>
                <a:gridCol w="1231585">
                  <a:extLst>
                    <a:ext uri="{9D8B030D-6E8A-4147-A177-3AD203B41FA5}">
                      <a16:colId xmlns:a16="http://schemas.microsoft.com/office/drawing/2014/main" val="263463658"/>
                    </a:ext>
                  </a:extLst>
                </a:gridCol>
                <a:gridCol w="1213089">
                  <a:extLst>
                    <a:ext uri="{9D8B030D-6E8A-4147-A177-3AD203B41FA5}">
                      <a16:colId xmlns:a16="http://schemas.microsoft.com/office/drawing/2014/main" val="574675374"/>
                    </a:ext>
                  </a:extLst>
                </a:gridCol>
              </a:tblGrid>
              <a:tr h="257689">
                <a:tc rowSpan="2">
                  <a:txBody>
                    <a:bodyPr/>
                    <a:lstStyle/>
                    <a:p>
                      <a:pPr algn="just">
                        <a:lnSpc>
                          <a:spcPct val="150000"/>
                        </a:lnSpc>
                        <a:spcAft>
                          <a:spcPts val="800"/>
                        </a:spcAft>
                      </a:pPr>
                      <a:r>
                        <a:rPr lang="es-ES" sz="900" dirty="0">
                          <a:effectLst/>
                        </a:rPr>
                        <a:t>Gestiones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91512" marR="91512" marT="45756" marB="45756"/>
                </a:tc>
                <a:tc rowSpan="2">
                  <a:txBody>
                    <a:bodyPr/>
                    <a:lstStyle/>
                    <a:p>
                      <a:pPr algn="just">
                        <a:lnSpc>
                          <a:spcPct val="150000"/>
                        </a:lnSpc>
                        <a:spcAft>
                          <a:spcPts val="800"/>
                        </a:spcAft>
                      </a:pPr>
                      <a:r>
                        <a:rPr lang="es-ES" sz="900">
                          <a:effectLst/>
                        </a:rPr>
                        <a:t>Acciones</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91512" marR="91512" marT="45756" marB="45756"/>
                </a:tc>
                <a:tc gridSpan="4">
                  <a:txBody>
                    <a:bodyPr/>
                    <a:lstStyle/>
                    <a:p>
                      <a:pPr algn="just">
                        <a:lnSpc>
                          <a:spcPct val="150000"/>
                        </a:lnSpc>
                        <a:spcAft>
                          <a:spcPts val="800"/>
                        </a:spcAft>
                      </a:pPr>
                      <a:r>
                        <a:rPr lang="es-ES" sz="900" dirty="0">
                          <a:effectLst/>
                        </a:rPr>
                        <a:t>Actores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91512" marR="91512" marT="45756" marB="45756"/>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359554000"/>
                  </a:ext>
                </a:extLst>
              </a:tr>
              <a:tr h="398748">
                <a:tc vMerge="1">
                  <a:txBody>
                    <a:bodyPr/>
                    <a:lstStyle/>
                    <a:p>
                      <a:endParaRPr lang="en-GB"/>
                    </a:p>
                  </a:txBody>
                  <a:tcPr/>
                </a:tc>
                <a:tc vMerge="1">
                  <a:txBody>
                    <a:bodyPr/>
                    <a:lstStyle/>
                    <a:p>
                      <a:endParaRPr lang="en-GB"/>
                    </a:p>
                  </a:txBody>
                  <a:tcPr/>
                </a:tc>
                <a:tc>
                  <a:txBody>
                    <a:bodyPr/>
                    <a:lstStyle/>
                    <a:p>
                      <a:pPr algn="just">
                        <a:lnSpc>
                          <a:spcPct val="150000"/>
                        </a:lnSpc>
                        <a:spcAft>
                          <a:spcPts val="800"/>
                        </a:spcAft>
                      </a:pPr>
                      <a:r>
                        <a:rPr lang="es-ES" sz="900">
                          <a:effectLst/>
                        </a:rPr>
                        <a:t>Derivador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Veterinario</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Recepcionista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Administrador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extLst>
                  <a:ext uri="{0D108BD9-81ED-4DB2-BD59-A6C34878D82A}">
                    <a16:rowId xmlns:a16="http://schemas.microsoft.com/office/drawing/2014/main" val="2997352952"/>
                  </a:ext>
                </a:extLst>
              </a:tr>
              <a:tr h="186254">
                <a:tc rowSpan="5">
                  <a:txBody>
                    <a:bodyPr/>
                    <a:lstStyle/>
                    <a:p>
                      <a:pPr algn="just">
                        <a:lnSpc>
                          <a:spcPct val="150000"/>
                        </a:lnSpc>
                        <a:spcAft>
                          <a:spcPts val="800"/>
                        </a:spcAft>
                      </a:pPr>
                      <a:r>
                        <a:rPr lang="es-ES" sz="900">
                          <a:effectLst/>
                        </a:rPr>
                        <a:t>Expediente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91512" marR="91512" marT="45756" marB="45756"/>
                </a:tc>
                <a:tc>
                  <a:txBody>
                    <a:bodyPr/>
                    <a:lstStyle/>
                    <a:p>
                      <a:pPr algn="just">
                        <a:lnSpc>
                          <a:spcPct val="150000"/>
                        </a:lnSpc>
                        <a:spcAft>
                          <a:spcPts val="800"/>
                        </a:spcAft>
                      </a:pPr>
                      <a:r>
                        <a:rPr lang="es-ES" sz="900">
                          <a:effectLst/>
                        </a:rPr>
                        <a:t>Crear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extLst>
                  <a:ext uri="{0D108BD9-81ED-4DB2-BD59-A6C34878D82A}">
                    <a16:rowId xmlns:a16="http://schemas.microsoft.com/office/drawing/2014/main" val="781166692"/>
                  </a:ext>
                </a:extLst>
              </a:tr>
              <a:tr h="186254">
                <a:tc vMerge="1">
                  <a:txBody>
                    <a:bodyPr/>
                    <a:lstStyle/>
                    <a:p>
                      <a:endParaRPr lang="en-GB"/>
                    </a:p>
                  </a:txBody>
                  <a:tcPr/>
                </a:tc>
                <a:tc>
                  <a:txBody>
                    <a:bodyPr/>
                    <a:lstStyle/>
                    <a:p>
                      <a:pPr algn="just">
                        <a:lnSpc>
                          <a:spcPct val="150000"/>
                        </a:lnSpc>
                        <a:spcAft>
                          <a:spcPts val="800"/>
                        </a:spcAft>
                      </a:pPr>
                      <a:r>
                        <a:rPr lang="es-ES" sz="900">
                          <a:effectLst/>
                        </a:rPr>
                        <a:t>Buscar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extLst>
                  <a:ext uri="{0D108BD9-81ED-4DB2-BD59-A6C34878D82A}">
                    <a16:rowId xmlns:a16="http://schemas.microsoft.com/office/drawing/2014/main" val="2417096586"/>
                  </a:ext>
                </a:extLst>
              </a:tr>
              <a:tr h="186254">
                <a:tc vMerge="1">
                  <a:txBody>
                    <a:bodyPr/>
                    <a:lstStyle/>
                    <a:p>
                      <a:endParaRPr lang="en-GB"/>
                    </a:p>
                  </a:txBody>
                  <a:tcPr/>
                </a:tc>
                <a:tc>
                  <a:txBody>
                    <a:bodyPr/>
                    <a:lstStyle/>
                    <a:p>
                      <a:pPr algn="just">
                        <a:lnSpc>
                          <a:spcPct val="150000"/>
                        </a:lnSpc>
                        <a:spcAft>
                          <a:spcPts val="800"/>
                        </a:spcAft>
                      </a:pPr>
                      <a:r>
                        <a:rPr lang="es-ES" sz="900">
                          <a:effectLst/>
                        </a:rPr>
                        <a:t>Ver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extLst>
                  <a:ext uri="{0D108BD9-81ED-4DB2-BD59-A6C34878D82A}">
                    <a16:rowId xmlns:a16="http://schemas.microsoft.com/office/drawing/2014/main" val="2209733241"/>
                  </a:ext>
                </a:extLst>
              </a:tr>
              <a:tr h="186254">
                <a:tc vMerge="1">
                  <a:txBody>
                    <a:bodyPr/>
                    <a:lstStyle/>
                    <a:p>
                      <a:endParaRPr lang="en-GB"/>
                    </a:p>
                  </a:txBody>
                  <a:tcPr/>
                </a:tc>
                <a:tc>
                  <a:txBody>
                    <a:bodyPr/>
                    <a:lstStyle/>
                    <a:p>
                      <a:pPr algn="just">
                        <a:lnSpc>
                          <a:spcPct val="150000"/>
                        </a:lnSpc>
                        <a:spcAft>
                          <a:spcPts val="800"/>
                        </a:spcAft>
                      </a:pPr>
                      <a:r>
                        <a:rPr lang="es-ES" sz="900">
                          <a:effectLst/>
                        </a:rPr>
                        <a:t>Modificar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extLst>
                  <a:ext uri="{0D108BD9-81ED-4DB2-BD59-A6C34878D82A}">
                    <a16:rowId xmlns:a16="http://schemas.microsoft.com/office/drawing/2014/main" val="3209180269"/>
                  </a:ext>
                </a:extLst>
              </a:tr>
              <a:tr h="186254">
                <a:tc vMerge="1">
                  <a:txBody>
                    <a:bodyPr/>
                    <a:lstStyle/>
                    <a:p>
                      <a:endParaRPr lang="en-GB"/>
                    </a:p>
                  </a:txBody>
                  <a:tcPr/>
                </a:tc>
                <a:tc>
                  <a:txBody>
                    <a:bodyPr/>
                    <a:lstStyle/>
                    <a:p>
                      <a:pPr algn="just">
                        <a:lnSpc>
                          <a:spcPct val="150000"/>
                        </a:lnSpc>
                        <a:spcAft>
                          <a:spcPts val="800"/>
                        </a:spcAft>
                      </a:pPr>
                      <a:r>
                        <a:rPr lang="es-ES" sz="900">
                          <a:effectLst/>
                        </a:rPr>
                        <a:t>Eliminar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tc>
                  <a:txBody>
                    <a:bodyPr/>
                    <a:lstStyle/>
                    <a:p>
                      <a:pPr algn="just">
                        <a:lnSpc>
                          <a:spcPct val="150000"/>
                        </a:lnSpc>
                        <a:spcAft>
                          <a:spcPts val="800"/>
                        </a:spcAft>
                      </a:pPr>
                      <a:r>
                        <a:rPr lang="es-ES" sz="900" dirty="0">
                          <a:effectLst/>
                        </a:rPr>
                        <a:t>X</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7952" marR="57952" marT="0" marB="0"/>
                </a:tc>
                <a:extLst>
                  <a:ext uri="{0D108BD9-81ED-4DB2-BD59-A6C34878D82A}">
                    <a16:rowId xmlns:a16="http://schemas.microsoft.com/office/drawing/2014/main" val="4141547870"/>
                  </a:ext>
                </a:extLst>
              </a:tr>
            </a:tbl>
          </a:graphicData>
        </a:graphic>
      </p:graphicFrame>
    </p:spTree>
    <p:extLst>
      <p:ext uri="{BB962C8B-B14F-4D97-AF65-F5344CB8AC3E}">
        <p14:creationId xmlns:p14="http://schemas.microsoft.com/office/powerpoint/2010/main" val="4031350039"/>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9"/>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t>PROCESOS DEL SISTEMA ACTUAL</a:t>
            </a:r>
            <a:endParaRPr dirty="0">
              <a:solidFill>
                <a:schemeClr val="lt1"/>
              </a:solidFill>
            </a:endParaRPr>
          </a:p>
        </p:txBody>
      </p:sp>
      <p:sp>
        <p:nvSpPr>
          <p:cNvPr id="146" name="Google Shape;146;p1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5</a:t>
            </a:fld>
            <a:endParaRPr/>
          </a:p>
        </p:txBody>
      </p:sp>
      <p:grpSp>
        <p:nvGrpSpPr>
          <p:cNvPr id="147" name="Google Shape;147;p19"/>
          <p:cNvGrpSpPr/>
          <p:nvPr/>
        </p:nvGrpSpPr>
        <p:grpSpPr>
          <a:xfrm>
            <a:off x="293683" y="574116"/>
            <a:ext cx="309041" cy="403123"/>
            <a:chOff x="590250" y="244200"/>
            <a:chExt cx="407975" cy="532175"/>
          </a:xfrm>
        </p:grpSpPr>
        <p:sp>
          <p:nvSpPr>
            <p:cNvPr id="148" name="Google Shape;148;p19"/>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p19"/>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19"/>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 name="Google Shape;151;p19"/>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 name="Google Shape;152;p19"/>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19"/>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19"/>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19"/>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 name="Google Shape;156;p19"/>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 name="Google Shape;157;p19"/>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 name="Google Shape;158;p19"/>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19"/>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19"/>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19"/>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62" name="Google Shape;162;p19"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163" name="Google Shape;163;p19"/>
          <p:cNvPicPr preferRelativeResize="0"/>
          <p:nvPr/>
        </p:nvPicPr>
        <p:blipFill rotWithShape="1">
          <a:blip r:embed="rId4">
            <a:alphaModFix/>
          </a:blip>
          <a:srcRect l="21056" r="26681"/>
          <a:stretch/>
        </p:blipFill>
        <p:spPr>
          <a:xfrm rot="5400000">
            <a:off x="4533892" y="1759950"/>
            <a:ext cx="2688015" cy="2892106"/>
          </a:xfrm>
          <a:prstGeom prst="rect">
            <a:avLst/>
          </a:prstGeom>
          <a:noFill/>
          <a:ln>
            <a:noFill/>
          </a:ln>
          <a:effectLst>
            <a:outerShdw blurRad="292100" dist="139700" dir="2700000" algn="tl" rotWithShape="0">
              <a:srgbClr val="333333">
                <a:alpha val="63921"/>
              </a:srgbClr>
            </a:outerShdw>
          </a:effectLst>
        </p:spPr>
      </p:pic>
      <p:pic>
        <p:nvPicPr>
          <p:cNvPr id="164" name="Google Shape;164;p19"/>
          <p:cNvPicPr preferRelativeResize="0"/>
          <p:nvPr/>
        </p:nvPicPr>
        <p:blipFill rotWithShape="1">
          <a:blip r:embed="rId5">
            <a:alphaModFix/>
          </a:blip>
          <a:srcRect l="16254" r="12185"/>
          <a:stretch/>
        </p:blipFill>
        <p:spPr>
          <a:xfrm rot="5400000">
            <a:off x="653243" y="2080552"/>
            <a:ext cx="2862606" cy="2249291"/>
          </a:xfrm>
          <a:prstGeom prst="rect">
            <a:avLst/>
          </a:prstGeom>
          <a:noFill/>
          <a:ln>
            <a:noFill/>
          </a:ln>
          <a:effectLst>
            <a:outerShdw blurRad="292100" dist="139700" dir="2700000" algn="tl" rotWithShape="0">
              <a:srgbClr val="333333">
                <a:alpha val="63921"/>
              </a:srgbClr>
            </a:outerShdw>
          </a:effectLst>
        </p:spPr>
      </p:pic>
      <p:sp>
        <p:nvSpPr>
          <p:cNvPr id="165" name="Google Shape;165;p19"/>
          <p:cNvSpPr/>
          <p:nvPr/>
        </p:nvSpPr>
        <p:spPr>
          <a:xfrm rot="10800000">
            <a:off x="3768616" y="2886613"/>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6" name="Google Shape;166;p19"/>
          <p:cNvSpPr/>
          <p:nvPr/>
        </p:nvSpPr>
        <p:spPr>
          <a:xfrm>
            <a:off x="684666" y="1325719"/>
            <a:ext cx="7494360" cy="369332"/>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HISTORIA CLÍNICA</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60F767-2023-4EFF-8F4E-641346555AD0}"/>
              </a:ext>
            </a:extLst>
          </p:cNvPr>
          <p:cNvSpPr>
            <a:spLocks noGrp="1"/>
          </p:cNvSpPr>
          <p:nvPr>
            <p:ph type="title"/>
          </p:nvPr>
        </p:nvSpPr>
        <p:spPr/>
        <p:txBody>
          <a:bodyPr/>
          <a:lstStyle/>
          <a:p>
            <a:r>
              <a:rPr lang="es-419" dirty="0"/>
              <a:t>TABLA GENERAL PARA CASOS DE USO</a:t>
            </a:r>
          </a:p>
        </p:txBody>
      </p:sp>
      <p:sp>
        <p:nvSpPr>
          <p:cNvPr id="5" name="Marcador de número de diapositiva 4">
            <a:extLst>
              <a:ext uri="{FF2B5EF4-FFF2-40B4-BE49-F238E27FC236}">
                <a16:creationId xmlns:a16="http://schemas.microsoft.com/office/drawing/2014/main" id="{F79BFB5B-2D58-4185-969F-970D2064F61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50</a:t>
            </a:fld>
            <a:endParaRPr lang="en-GB"/>
          </a:p>
        </p:txBody>
      </p:sp>
      <p:graphicFrame>
        <p:nvGraphicFramePr>
          <p:cNvPr id="9" name="Tabla 8">
            <a:extLst>
              <a:ext uri="{FF2B5EF4-FFF2-40B4-BE49-F238E27FC236}">
                <a16:creationId xmlns:a16="http://schemas.microsoft.com/office/drawing/2014/main" id="{A3A25351-3E6E-47A7-BDD5-C9189CB7A90C}"/>
              </a:ext>
            </a:extLst>
          </p:cNvPr>
          <p:cNvGraphicFramePr>
            <a:graphicFrameLocks noGrp="1"/>
          </p:cNvGraphicFramePr>
          <p:nvPr>
            <p:extLst>
              <p:ext uri="{D42A27DB-BD31-4B8C-83A1-F6EECF244321}">
                <p14:modId xmlns:p14="http://schemas.microsoft.com/office/powerpoint/2010/main" val="343345870"/>
              </p:ext>
            </p:extLst>
          </p:nvPr>
        </p:nvGraphicFramePr>
        <p:xfrm>
          <a:off x="140330" y="1409430"/>
          <a:ext cx="6866398" cy="1491729"/>
        </p:xfrm>
        <a:graphic>
          <a:graphicData uri="http://schemas.openxmlformats.org/drawingml/2006/table">
            <a:tbl>
              <a:tblPr firstRow="1" firstCol="1" bandRow="1">
                <a:tableStyleId>{5940675A-B579-460E-94D1-54222C63F5DA}</a:tableStyleId>
              </a:tblPr>
              <a:tblGrid>
                <a:gridCol w="1305799">
                  <a:extLst>
                    <a:ext uri="{9D8B030D-6E8A-4147-A177-3AD203B41FA5}">
                      <a16:colId xmlns:a16="http://schemas.microsoft.com/office/drawing/2014/main" val="1266788087"/>
                    </a:ext>
                  </a:extLst>
                </a:gridCol>
                <a:gridCol w="910754">
                  <a:extLst>
                    <a:ext uri="{9D8B030D-6E8A-4147-A177-3AD203B41FA5}">
                      <a16:colId xmlns:a16="http://schemas.microsoft.com/office/drawing/2014/main" val="1442026259"/>
                    </a:ext>
                  </a:extLst>
                </a:gridCol>
                <a:gridCol w="983769">
                  <a:extLst>
                    <a:ext uri="{9D8B030D-6E8A-4147-A177-3AD203B41FA5}">
                      <a16:colId xmlns:a16="http://schemas.microsoft.com/office/drawing/2014/main" val="4022915149"/>
                    </a:ext>
                  </a:extLst>
                </a:gridCol>
                <a:gridCol w="1228174">
                  <a:extLst>
                    <a:ext uri="{9D8B030D-6E8A-4147-A177-3AD203B41FA5}">
                      <a16:colId xmlns:a16="http://schemas.microsoft.com/office/drawing/2014/main" val="2396612660"/>
                    </a:ext>
                  </a:extLst>
                </a:gridCol>
                <a:gridCol w="1228174">
                  <a:extLst>
                    <a:ext uri="{9D8B030D-6E8A-4147-A177-3AD203B41FA5}">
                      <a16:colId xmlns:a16="http://schemas.microsoft.com/office/drawing/2014/main" val="2294410991"/>
                    </a:ext>
                  </a:extLst>
                </a:gridCol>
                <a:gridCol w="1209728">
                  <a:extLst>
                    <a:ext uri="{9D8B030D-6E8A-4147-A177-3AD203B41FA5}">
                      <a16:colId xmlns:a16="http://schemas.microsoft.com/office/drawing/2014/main" val="826585229"/>
                    </a:ext>
                  </a:extLst>
                </a:gridCol>
              </a:tblGrid>
              <a:tr h="244159">
                <a:tc rowSpan="2">
                  <a:txBody>
                    <a:bodyPr/>
                    <a:lstStyle/>
                    <a:p>
                      <a:pPr algn="just">
                        <a:lnSpc>
                          <a:spcPct val="150000"/>
                        </a:lnSpc>
                        <a:spcAft>
                          <a:spcPts val="800"/>
                        </a:spcAft>
                      </a:pPr>
                      <a:r>
                        <a:rPr lang="es-ES" sz="1100" dirty="0">
                          <a:effectLst/>
                        </a:rPr>
                        <a:t>Gestiones</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rowSpan="2">
                  <a:txBody>
                    <a:bodyPr/>
                    <a:lstStyle/>
                    <a:p>
                      <a:pPr algn="just">
                        <a:lnSpc>
                          <a:spcPct val="150000"/>
                        </a:lnSpc>
                        <a:spcAft>
                          <a:spcPts val="800"/>
                        </a:spcAft>
                      </a:pPr>
                      <a:r>
                        <a:rPr lang="es-ES" sz="1100">
                          <a:effectLst/>
                        </a:rPr>
                        <a:t>Acciones</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gridSpan="4">
                  <a:txBody>
                    <a:bodyPr/>
                    <a:lstStyle/>
                    <a:p>
                      <a:pPr algn="just">
                        <a:lnSpc>
                          <a:spcPct val="150000"/>
                        </a:lnSpc>
                        <a:spcAft>
                          <a:spcPts val="800"/>
                        </a:spcAft>
                      </a:pPr>
                      <a:r>
                        <a:rPr lang="es-ES" sz="1100">
                          <a:effectLst/>
                        </a:rPr>
                        <a:t>Actores</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825055531"/>
                  </a:ext>
                </a:extLst>
              </a:tr>
              <a:tr h="515093">
                <a:tc vMerge="1">
                  <a:txBody>
                    <a:bodyPr/>
                    <a:lstStyle/>
                    <a:p>
                      <a:endParaRPr lang="en-GB"/>
                    </a:p>
                  </a:txBody>
                  <a:tcPr/>
                </a:tc>
                <a:tc vMerge="1">
                  <a:txBody>
                    <a:bodyPr/>
                    <a:lstStyle/>
                    <a:p>
                      <a:endParaRPr lang="en-GB"/>
                    </a:p>
                  </a:txBody>
                  <a:tcPr/>
                </a:tc>
                <a:tc>
                  <a:txBody>
                    <a:bodyPr/>
                    <a:lstStyle/>
                    <a:p>
                      <a:pPr algn="just">
                        <a:lnSpc>
                          <a:spcPct val="150000"/>
                        </a:lnSpc>
                        <a:spcAft>
                          <a:spcPts val="800"/>
                        </a:spcAft>
                      </a:pPr>
                      <a:r>
                        <a:rPr lang="es-ES" sz="1100">
                          <a:effectLst/>
                        </a:rPr>
                        <a:t>Derivador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Veterinario</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Recepcionista</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Administrador</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9139746"/>
                  </a:ext>
                </a:extLst>
              </a:tr>
              <a:tr h="244159">
                <a:tc rowSpan="3">
                  <a:txBody>
                    <a:bodyPr/>
                    <a:lstStyle/>
                    <a:p>
                      <a:pPr algn="just">
                        <a:lnSpc>
                          <a:spcPct val="150000"/>
                        </a:lnSpc>
                        <a:spcAft>
                          <a:spcPts val="800"/>
                        </a:spcAft>
                      </a:pPr>
                      <a:r>
                        <a:rPr lang="es-ES" sz="1100">
                          <a:effectLst/>
                        </a:rPr>
                        <a:t>Acta de Recepción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Crear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41835028"/>
                  </a:ext>
                </a:extLst>
              </a:tr>
              <a:tr h="244159">
                <a:tc vMerge="1">
                  <a:txBody>
                    <a:bodyPr/>
                    <a:lstStyle/>
                    <a:p>
                      <a:endParaRPr lang="en-GB"/>
                    </a:p>
                  </a:txBody>
                  <a:tcPr/>
                </a:tc>
                <a:tc>
                  <a:txBody>
                    <a:bodyPr/>
                    <a:lstStyle/>
                    <a:p>
                      <a:pPr algn="just">
                        <a:lnSpc>
                          <a:spcPct val="150000"/>
                        </a:lnSpc>
                        <a:spcAft>
                          <a:spcPts val="800"/>
                        </a:spcAft>
                      </a:pPr>
                      <a:r>
                        <a:rPr lang="es-ES" sz="1100">
                          <a:effectLst/>
                        </a:rPr>
                        <a:t>Ver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745782"/>
                  </a:ext>
                </a:extLst>
              </a:tr>
              <a:tr h="244159">
                <a:tc vMerge="1">
                  <a:txBody>
                    <a:bodyPr/>
                    <a:lstStyle/>
                    <a:p>
                      <a:endParaRPr lang="en-GB"/>
                    </a:p>
                  </a:txBody>
                  <a:tcPr/>
                </a:tc>
                <a:tc>
                  <a:txBody>
                    <a:bodyPr/>
                    <a:lstStyle/>
                    <a:p>
                      <a:pPr algn="just">
                        <a:lnSpc>
                          <a:spcPct val="150000"/>
                        </a:lnSpc>
                        <a:spcAft>
                          <a:spcPts val="800"/>
                        </a:spcAft>
                      </a:pPr>
                      <a:r>
                        <a:rPr lang="es-ES" sz="1100">
                          <a:effectLst/>
                        </a:rPr>
                        <a:t>Modificar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X</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648875956"/>
                  </a:ext>
                </a:extLst>
              </a:tr>
            </a:tbl>
          </a:graphicData>
        </a:graphic>
      </p:graphicFrame>
      <p:graphicFrame>
        <p:nvGraphicFramePr>
          <p:cNvPr id="10" name="Tabla 9">
            <a:extLst>
              <a:ext uri="{FF2B5EF4-FFF2-40B4-BE49-F238E27FC236}">
                <a16:creationId xmlns:a16="http://schemas.microsoft.com/office/drawing/2014/main" id="{1F28B380-48E5-4860-9312-D5327AC25EF2}"/>
              </a:ext>
            </a:extLst>
          </p:cNvPr>
          <p:cNvGraphicFramePr>
            <a:graphicFrameLocks noGrp="1"/>
          </p:cNvGraphicFramePr>
          <p:nvPr>
            <p:extLst>
              <p:ext uri="{D42A27DB-BD31-4B8C-83A1-F6EECF244321}">
                <p14:modId xmlns:p14="http://schemas.microsoft.com/office/powerpoint/2010/main" val="1229793910"/>
              </p:ext>
            </p:extLst>
          </p:nvPr>
        </p:nvGraphicFramePr>
        <p:xfrm>
          <a:off x="140330" y="3077429"/>
          <a:ext cx="6866398" cy="1647205"/>
        </p:xfrm>
        <a:graphic>
          <a:graphicData uri="http://schemas.openxmlformats.org/drawingml/2006/table">
            <a:tbl>
              <a:tblPr firstRow="1" firstCol="1" bandRow="1">
                <a:tableStyleId>{5940675A-B579-460E-94D1-54222C63F5DA}</a:tableStyleId>
              </a:tblPr>
              <a:tblGrid>
                <a:gridCol w="1305030">
                  <a:extLst>
                    <a:ext uri="{9D8B030D-6E8A-4147-A177-3AD203B41FA5}">
                      <a16:colId xmlns:a16="http://schemas.microsoft.com/office/drawing/2014/main" val="1426937660"/>
                    </a:ext>
                  </a:extLst>
                </a:gridCol>
                <a:gridCol w="911523">
                  <a:extLst>
                    <a:ext uri="{9D8B030D-6E8A-4147-A177-3AD203B41FA5}">
                      <a16:colId xmlns:a16="http://schemas.microsoft.com/office/drawing/2014/main" val="2806843640"/>
                    </a:ext>
                  </a:extLst>
                </a:gridCol>
                <a:gridCol w="983769">
                  <a:extLst>
                    <a:ext uri="{9D8B030D-6E8A-4147-A177-3AD203B41FA5}">
                      <a16:colId xmlns:a16="http://schemas.microsoft.com/office/drawing/2014/main" val="2641919175"/>
                    </a:ext>
                  </a:extLst>
                </a:gridCol>
                <a:gridCol w="1228174">
                  <a:extLst>
                    <a:ext uri="{9D8B030D-6E8A-4147-A177-3AD203B41FA5}">
                      <a16:colId xmlns:a16="http://schemas.microsoft.com/office/drawing/2014/main" val="2439520481"/>
                    </a:ext>
                  </a:extLst>
                </a:gridCol>
                <a:gridCol w="1228174">
                  <a:extLst>
                    <a:ext uri="{9D8B030D-6E8A-4147-A177-3AD203B41FA5}">
                      <a16:colId xmlns:a16="http://schemas.microsoft.com/office/drawing/2014/main" val="714262310"/>
                    </a:ext>
                  </a:extLst>
                </a:gridCol>
                <a:gridCol w="1209728">
                  <a:extLst>
                    <a:ext uri="{9D8B030D-6E8A-4147-A177-3AD203B41FA5}">
                      <a16:colId xmlns:a16="http://schemas.microsoft.com/office/drawing/2014/main" val="2531305262"/>
                    </a:ext>
                  </a:extLst>
                </a:gridCol>
              </a:tblGrid>
              <a:tr h="329441">
                <a:tc rowSpan="2">
                  <a:txBody>
                    <a:bodyPr/>
                    <a:lstStyle/>
                    <a:p>
                      <a:pPr algn="just">
                        <a:lnSpc>
                          <a:spcPct val="150000"/>
                        </a:lnSpc>
                        <a:spcAft>
                          <a:spcPts val="800"/>
                        </a:spcAft>
                      </a:pPr>
                      <a:r>
                        <a:rPr lang="es-ES" sz="1100" dirty="0">
                          <a:effectLst/>
                        </a:rPr>
                        <a:t>Gestiones</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rowSpan="2">
                  <a:txBody>
                    <a:bodyPr/>
                    <a:lstStyle/>
                    <a:p>
                      <a:pPr algn="just">
                        <a:lnSpc>
                          <a:spcPct val="150000"/>
                        </a:lnSpc>
                        <a:spcAft>
                          <a:spcPts val="800"/>
                        </a:spcAft>
                      </a:pPr>
                      <a:r>
                        <a:rPr lang="es-ES" sz="1100">
                          <a:effectLst/>
                        </a:rPr>
                        <a:t>Acciones</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gridSpan="4">
                  <a:txBody>
                    <a:bodyPr/>
                    <a:lstStyle/>
                    <a:p>
                      <a:pPr algn="just">
                        <a:lnSpc>
                          <a:spcPct val="150000"/>
                        </a:lnSpc>
                        <a:spcAft>
                          <a:spcPts val="800"/>
                        </a:spcAft>
                      </a:pPr>
                      <a:r>
                        <a:rPr lang="es-ES" sz="1100" dirty="0">
                          <a:effectLst/>
                        </a:rPr>
                        <a:t>Actores</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755104140"/>
                  </a:ext>
                </a:extLst>
              </a:tr>
              <a:tr h="329441">
                <a:tc vMerge="1">
                  <a:txBody>
                    <a:bodyPr/>
                    <a:lstStyle/>
                    <a:p>
                      <a:endParaRPr lang="en-GB"/>
                    </a:p>
                  </a:txBody>
                  <a:tcPr/>
                </a:tc>
                <a:tc vMerge="1">
                  <a:txBody>
                    <a:bodyPr/>
                    <a:lstStyle/>
                    <a:p>
                      <a:endParaRPr lang="en-GB"/>
                    </a:p>
                  </a:txBody>
                  <a:tcPr/>
                </a:tc>
                <a:tc>
                  <a:txBody>
                    <a:bodyPr/>
                    <a:lstStyle/>
                    <a:p>
                      <a:pPr algn="just">
                        <a:lnSpc>
                          <a:spcPct val="150000"/>
                        </a:lnSpc>
                        <a:spcAft>
                          <a:spcPts val="800"/>
                        </a:spcAft>
                      </a:pPr>
                      <a:r>
                        <a:rPr lang="es-ES" sz="1100">
                          <a:effectLst/>
                        </a:rPr>
                        <a:t>Derivador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Veterinario</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Recepcionista</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Administrador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9781955"/>
                  </a:ext>
                </a:extLst>
              </a:tr>
              <a:tr h="329441">
                <a:tc rowSpan="3">
                  <a:txBody>
                    <a:bodyPr/>
                    <a:lstStyle/>
                    <a:p>
                      <a:pPr algn="just">
                        <a:lnSpc>
                          <a:spcPct val="150000"/>
                        </a:lnSpc>
                        <a:spcAft>
                          <a:spcPts val="800"/>
                        </a:spcAft>
                      </a:pPr>
                      <a:r>
                        <a:rPr lang="es-ES" sz="1100">
                          <a:effectLst/>
                        </a:rPr>
                        <a:t>Historia Clínica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Crear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X</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465154628"/>
                  </a:ext>
                </a:extLst>
              </a:tr>
              <a:tr h="329441">
                <a:tc vMerge="1">
                  <a:txBody>
                    <a:bodyPr/>
                    <a:lstStyle/>
                    <a:p>
                      <a:endParaRPr lang="en-GB"/>
                    </a:p>
                  </a:txBody>
                  <a:tcPr/>
                </a:tc>
                <a:tc>
                  <a:txBody>
                    <a:bodyPr/>
                    <a:lstStyle/>
                    <a:p>
                      <a:pPr algn="just">
                        <a:lnSpc>
                          <a:spcPct val="150000"/>
                        </a:lnSpc>
                        <a:spcAft>
                          <a:spcPts val="800"/>
                        </a:spcAft>
                      </a:pPr>
                      <a:r>
                        <a:rPr lang="es-ES" sz="1100">
                          <a:effectLst/>
                        </a:rPr>
                        <a:t>Ver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X</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X</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20687167"/>
                  </a:ext>
                </a:extLst>
              </a:tr>
              <a:tr h="329441">
                <a:tc vMerge="1">
                  <a:txBody>
                    <a:bodyPr/>
                    <a:lstStyle/>
                    <a:p>
                      <a:endParaRPr lang="en-GB"/>
                    </a:p>
                  </a:txBody>
                  <a:tcPr/>
                </a:tc>
                <a:tc>
                  <a:txBody>
                    <a:bodyPr/>
                    <a:lstStyle/>
                    <a:p>
                      <a:pPr algn="just">
                        <a:lnSpc>
                          <a:spcPct val="150000"/>
                        </a:lnSpc>
                        <a:spcAft>
                          <a:spcPts val="800"/>
                        </a:spcAft>
                      </a:pPr>
                      <a:r>
                        <a:rPr lang="es-ES" sz="1100">
                          <a:effectLst/>
                        </a:rPr>
                        <a:t>Modificar</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 </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X</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a:effectLst/>
                        </a:rPr>
                        <a:t> </a:t>
                      </a:r>
                      <a:endParaRPr lang="es-419" sz="120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tc>
                  <a:txBody>
                    <a:bodyPr/>
                    <a:lstStyle/>
                    <a:p>
                      <a:pPr algn="just">
                        <a:lnSpc>
                          <a:spcPct val="150000"/>
                        </a:lnSpc>
                        <a:spcAft>
                          <a:spcPts val="800"/>
                        </a:spcAft>
                      </a:pPr>
                      <a:r>
                        <a:rPr lang="es-ES" sz="1100" dirty="0">
                          <a:effectLst/>
                        </a:rPr>
                        <a:t>X</a:t>
                      </a:r>
                      <a:endParaRPr lang="es-419" sz="1200" dirty="0">
                        <a:effectLst/>
                        <a:latin typeface="Arial" panose="020B0604020202020204" pitchFamily="34" charset="0"/>
                        <a:ea typeface="Arial" panose="020B060402020202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1029402"/>
                  </a:ext>
                </a:extLst>
              </a:tr>
            </a:tbl>
          </a:graphicData>
        </a:graphic>
      </p:graphicFrame>
    </p:spTree>
    <p:extLst>
      <p:ext uri="{BB962C8B-B14F-4D97-AF65-F5344CB8AC3E}">
        <p14:creationId xmlns:p14="http://schemas.microsoft.com/office/powerpoint/2010/main" val="492202392"/>
      </p:ext>
    </p:extLst>
  </p:cSld>
  <p:clrMapOvr>
    <a:masterClrMapping/>
  </p:clrMapOvr>
  <p:transition spd="slow">
    <p:push dir="u"/>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60F767-2023-4EFF-8F4E-641346555AD0}"/>
              </a:ext>
            </a:extLst>
          </p:cNvPr>
          <p:cNvSpPr>
            <a:spLocks noGrp="1"/>
          </p:cNvSpPr>
          <p:nvPr>
            <p:ph type="title"/>
          </p:nvPr>
        </p:nvSpPr>
        <p:spPr/>
        <p:txBody>
          <a:bodyPr/>
          <a:lstStyle/>
          <a:p>
            <a:r>
              <a:rPr lang="es-419" dirty="0"/>
              <a:t>TABLA GENERAL PARA CASOS DE USO</a:t>
            </a:r>
          </a:p>
        </p:txBody>
      </p:sp>
      <p:sp>
        <p:nvSpPr>
          <p:cNvPr id="5" name="Marcador de número de diapositiva 4">
            <a:extLst>
              <a:ext uri="{FF2B5EF4-FFF2-40B4-BE49-F238E27FC236}">
                <a16:creationId xmlns:a16="http://schemas.microsoft.com/office/drawing/2014/main" id="{F79BFB5B-2D58-4185-969F-970D2064F61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51</a:t>
            </a:fld>
            <a:endParaRPr lang="en-GB"/>
          </a:p>
        </p:txBody>
      </p:sp>
      <p:graphicFrame>
        <p:nvGraphicFramePr>
          <p:cNvPr id="11" name="Tabla 10">
            <a:extLst>
              <a:ext uri="{FF2B5EF4-FFF2-40B4-BE49-F238E27FC236}">
                <a16:creationId xmlns:a16="http://schemas.microsoft.com/office/drawing/2014/main" id="{F8253FE0-B4FF-4140-99F5-035152FADADC}"/>
              </a:ext>
            </a:extLst>
          </p:cNvPr>
          <p:cNvGraphicFramePr>
            <a:graphicFrameLocks noGrp="1"/>
          </p:cNvGraphicFramePr>
          <p:nvPr>
            <p:extLst>
              <p:ext uri="{D42A27DB-BD31-4B8C-83A1-F6EECF244321}">
                <p14:modId xmlns:p14="http://schemas.microsoft.com/office/powerpoint/2010/main" val="3369776533"/>
              </p:ext>
            </p:extLst>
          </p:nvPr>
        </p:nvGraphicFramePr>
        <p:xfrm>
          <a:off x="220052" y="1401956"/>
          <a:ext cx="3757036" cy="1786444"/>
        </p:xfrm>
        <a:graphic>
          <a:graphicData uri="http://schemas.openxmlformats.org/drawingml/2006/table">
            <a:tbl>
              <a:tblPr firstRow="1" firstCol="1" bandRow="1">
                <a:tableStyleId>{5940675A-B579-460E-94D1-54222C63F5DA}</a:tableStyleId>
              </a:tblPr>
              <a:tblGrid>
                <a:gridCol w="717428">
                  <a:extLst>
                    <a:ext uri="{9D8B030D-6E8A-4147-A177-3AD203B41FA5}">
                      <a16:colId xmlns:a16="http://schemas.microsoft.com/office/drawing/2014/main" val="3026605114"/>
                    </a:ext>
                  </a:extLst>
                </a:gridCol>
                <a:gridCol w="495387">
                  <a:extLst>
                    <a:ext uri="{9D8B030D-6E8A-4147-A177-3AD203B41FA5}">
                      <a16:colId xmlns:a16="http://schemas.microsoft.com/office/drawing/2014/main" val="133842527"/>
                    </a:ext>
                  </a:extLst>
                </a:gridCol>
                <a:gridCol w="538281">
                  <a:extLst>
                    <a:ext uri="{9D8B030D-6E8A-4147-A177-3AD203B41FA5}">
                      <a16:colId xmlns:a16="http://schemas.microsoft.com/office/drawing/2014/main" val="1139693819"/>
                    </a:ext>
                  </a:extLst>
                </a:gridCol>
                <a:gridCol w="672011">
                  <a:extLst>
                    <a:ext uri="{9D8B030D-6E8A-4147-A177-3AD203B41FA5}">
                      <a16:colId xmlns:a16="http://schemas.microsoft.com/office/drawing/2014/main" val="1372771959"/>
                    </a:ext>
                  </a:extLst>
                </a:gridCol>
                <a:gridCol w="672011">
                  <a:extLst>
                    <a:ext uri="{9D8B030D-6E8A-4147-A177-3AD203B41FA5}">
                      <a16:colId xmlns:a16="http://schemas.microsoft.com/office/drawing/2014/main" val="1281811452"/>
                    </a:ext>
                  </a:extLst>
                </a:gridCol>
                <a:gridCol w="661918">
                  <a:extLst>
                    <a:ext uri="{9D8B030D-6E8A-4147-A177-3AD203B41FA5}">
                      <a16:colId xmlns:a16="http://schemas.microsoft.com/office/drawing/2014/main" val="4280341429"/>
                    </a:ext>
                  </a:extLst>
                </a:gridCol>
              </a:tblGrid>
              <a:tr h="266688">
                <a:tc rowSpan="2">
                  <a:txBody>
                    <a:bodyPr/>
                    <a:lstStyle/>
                    <a:p>
                      <a:pPr algn="just">
                        <a:lnSpc>
                          <a:spcPct val="150000"/>
                        </a:lnSpc>
                        <a:spcAft>
                          <a:spcPts val="800"/>
                        </a:spcAft>
                      </a:pPr>
                      <a:r>
                        <a:rPr lang="es-ES" sz="900" dirty="0">
                          <a:effectLst/>
                        </a:rPr>
                        <a:t>Gestiones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87562" marR="87562" marT="43781" marB="43781"/>
                </a:tc>
                <a:tc rowSpan="2">
                  <a:txBody>
                    <a:bodyPr/>
                    <a:lstStyle/>
                    <a:p>
                      <a:pPr algn="just">
                        <a:lnSpc>
                          <a:spcPct val="150000"/>
                        </a:lnSpc>
                        <a:spcAft>
                          <a:spcPts val="800"/>
                        </a:spcAft>
                      </a:pPr>
                      <a:r>
                        <a:rPr lang="es-ES" sz="900" dirty="0">
                          <a:effectLst/>
                        </a:rPr>
                        <a:t>Acciones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87562" marR="87562" marT="43781" marB="43781"/>
                </a:tc>
                <a:tc gridSpan="4">
                  <a:txBody>
                    <a:bodyPr/>
                    <a:lstStyle/>
                    <a:p>
                      <a:pPr algn="just">
                        <a:lnSpc>
                          <a:spcPct val="150000"/>
                        </a:lnSpc>
                        <a:spcAft>
                          <a:spcPts val="800"/>
                        </a:spcAft>
                      </a:pPr>
                      <a:r>
                        <a:rPr lang="es-ES" sz="900" dirty="0">
                          <a:effectLst/>
                        </a:rPr>
                        <a:t>Actores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87562" marR="87562" marT="43781" marB="43781"/>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524843656"/>
                  </a:ext>
                </a:extLst>
              </a:tr>
              <a:tr h="371393">
                <a:tc vMerge="1">
                  <a:txBody>
                    <a:bodyPr/>
                    <a:lstStyle/>
                    <a:p>
                      <a:endParaRPr lang="en-GB"/>
                    </a:p>
                  </a:txBody>
                  <a:tcPr/>
                </a:tc>
                <a:tc vMerge="1">
                  <a:txBody>
                    <a:bodyPr/>
                    <a:lstStyle/>
                    <a:p>
                      <a:endParaRPr lang="en-GB"/>
                    </a:p>
                  </a:txBody>
                  <a:tcPr/>
                </a:tc>
                <a:tc>
                  <a:txBody>
                    <a:bodyPr/>
                    <a:lstStyle/>
                    <a:p>
                      <a:pPr algn="just">
                        <a:lnSpc>
                          <a:spcPct val="150000"/>
                        </a:lnSpc>
                        <a:spcAft>
                          <a:spcPts val="800"/>
                        </a:spcAft>
                      </a:pPr>
                      <a:r>
                        <a:rPr lang="es-ES" sz="900" dirty="0">
                          <a:effectLst/>
                        </a:rPr>
                        <a:t>Derivador</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dirty="0">
                          <a:effectLst/>
                        </a:rPr>
                        <a:t>Veterinario</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Recepcionista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dirty="0">
                          <a:effectLst/>
                        </a:rPr>
                        <a:t>Administrador</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extLst>
                  <a:ext uri="{0D108BD9-81ED-4DB2-BD59-A6C34878D82A}">
                    <a16:rowId xmlns:a16="http://schemas.microsoft.com/office/drawing/2014/main" val="3296152573"/>
                  </a:ext>
                </a:extLst>
              </a:tr>
              <a:tr h="173477">
                <a:tc rowSpan="4">
                  <a:txBody>
                    <a:bodyPr/>
                    <a:lstStyle/>
                    <a:p>
                      <a:pPr algn="just">
                        <a:lnSpc>
                          <a:spcPct val="150000"/>
                        </a:lnSpc>
                        <a:spcAft>
                          <a:spcPts val="800"/>
                        </a:spcAft>
                      </a:pPr>
                      <a:r>
                        <a:rPr lang="es-ES" sz="900">
                          <a:effectLst/>
                        </a:rPr>
                        <a:t>Ficha de Translocación de Fauna Silvestre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87562" marR="87562" marT="43781" marB="43781"/>
                </a:tc>
                <a:tc>
                  <a:txBody>
                    <a:bodyPr/>
                    <a:lstStyle/>
                    <a:p>
                      <a:pPr algn="just">
                        <a:lnSpc>
                          <a:spcPct val="150000"/>
                        </a:lnSpc>
                        <a:spcAft>
                          <a:spcPts val="800"/>
                        </a:spcAft>
                      </a:pPr>
                      <a:r>
                        <a:rPr lang="es-ES" sz="900" dirty="0">
                          <a:effectLst/>
                        </a:rPr>
                        <a:t>Crear</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dirty="0">
                          <a:effectLst/>
                        </a:rPr>
                        <a:t> </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extLst>
                  <a:ext uri="{0D108BD9-81ED-4DB2-BD59-A6C34878D82A}">
                    <a16:rowId xmlns:a16="http://schemas.microsoft.com/office/drawing/2014/main" val="696369366"/>
                  </a:ext>
                </a:extLst>
              </a:tr>
              <a:tr h="173477">
                <a:tc vMerge="1">
                  <a:txBody>
                    <a:bodyPr/>
                    <a:lstStyle/>
                    <a:p>
                      <a:endParaRPr lang="en-GB"/>
                    </a:p>
                  </a:txBody>
                  <a:tcPr/>
                </a:tc>
                <a:tc>
                  <a:txBody>
                    <a:bodyPr/>
                    <a:lstStyle/>
                    <a:p>
                      <a:pPr algn="just">
                        <a:lnSpc>
                          <a:spcPct val="150000"/>
                        </a:lnSpc>
                        <a:spcAft>
                          <a:spcPts val="800"/>
                        </a:spcAft>
                      </a:pPr>
                      <a:r>
                        <a:rPr lang="es-ES" sz="900">
                          <a:effectLst/>
                        </a:rPr>
                        <a:t>Ver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dirty="0">
                          <a:effectLst/>
                        </a:rPr>
                        <a:t>X</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extLst>
                  <a:ext uri="{0D108BD9-81ED-4DB2-BD59-A6C34878D82A}">
                    <a16:rowId xmlns:a16="http://schemas.microsoft.com/office/drawing/2014/main" val="98626400"/>
                  </a:ext>
                </a:extLst>
              </a:tr>
              <a:tr h="173477">
                <a:tc vMerge="1">
                  <a:txBody>
                    <a:bodyPr/>
                    <a:lstStyle/>
                    <a:p>
                      <a:endParaRPr lang="en-GB"/>
                    </a:p>
                  </a:txBody>
                  <a:tcPr/>
                </a:tc>
                <a:tc>
                  <a:txBody>
                    <a:bodyPr/>
                    <a:lstStyle/>
                    <a:p>
                      <a:pPr algn="just">
                        <a:lnSpc>
                          <a:spcPct val="150000"/>
                        </a:lnSpc>
                        <a:spcAft>
                          <a:spcPts val="800"/>
                        </a:spcAft>
                      </a:pPr>
                      <a:r>
                        <a:rPr lang="es-ES" sz="900">
                          <a:effectLst/>
                        </a:rPr>
                        <a:t>Modificar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extLst>
                  <a:ext uri="{0D108BD9-81ED-4DB2-BD59-A6C34878D82A}">
                    <a16:rowId xmlns:a16="http://schemas.microsoft.com/office/drawing/2014/main" val="1859021571"/>
                  </a:ext>
                </a:extLst>
              </a:tr>
              <a:tr h="337300">
                <a:tc vMerge="1">
                  <a:txBody>
                    <a:bodyPr/>
                    <a:lstStyle/>
                    <a:p>
                      <a:endParaRPr lang="en-GB"/>
                    </a:p>
                  </a:txBody>
                  <a:tcPr/>
                </a:tc>
                <a:tc>
                  <a:txBody>
                    <a:bodyPr/>
                    <a:lstStyle/>
                    <a:p>
                      <a:pPr algn="just">
                        <a:lnSpc>
                          <a:spcPct val="150000"/>
                        </a:lnSpc>
                        <a:spcAft>
                          <a:spcPts val="800"/>
                        </a:spcAft>
                      </a:pPr>
                      <a:r>
                        <a:rPr lang="es-ES" sz="900">
                          <a:effectLst/>
                        </a:rPr>
                        <a:t>Eliminar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tc>
                  <a:txBody>
                    <a:bodyPr/>
                    <a:lstStyle/>
                    <a:p>
                      <a:pPr algn="just">
                        <a:lnSpc>
                          <a:spcPct val="150000"/>
                        </a:lnSpc>
                        <a:spcAft>
                          <a:spcPts val="800"/>
                        </a:spcAft>
                      </a:pPr>
                      <a:r>
                        <a:rPr lang="es-ES" sz="900" dirty="0">
                          <a:effectLst/>
                        </a:rPr>
                        <a:t>X</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3977" marR="53977" marT="0" marB="0"/>
                </a:tc>
                <a:extLst>
                  <a:ext uri="{0D108BD9-81ED-4DB2-BD59-A6C34878D82A}">
                    <a16:rowId xmlns:a16="http://schemas.microsoft.com/office/drawing/2014/main" val="1379580720"/>
                  </a:ext>
                </a:extLst>
              </a:tr>
            </a:tbl>
          </a:graphicData>
        </a:graphic>
      </p:graphicFrame>
      <p:graphicFrame>
        <p:nvGraphicFramePr>
          <p:cNvPr id="12" name="Tabla 11">
            <a:extLst>
              <a:ext uri="{FF2B5EF4-FFF2-40B4-BE49-F238E27FC236}">
                <a16:creationId xmlns:a16="http://schemas.microsoft.com/office/drawing/2014/main" id="{635F17BC-F33B-4248-93FB-176C6DC108F3}"/>
              </a:ext>
            </a:extLst>
          </p:cNvPr>
          <p:cNvGraphicFramePr>
            <a:graphicFrameLocks noGrp="1"/>
          </p:cNvGraphicFramePr>
          <p:nvPr>
            <p:extLst>
              <p:ext uri="{D42A27DB-BD31-4B8C-83A1-F6EECF244321}">
                <p14:modId xmlns:p14="http://schemas.microsoft.com/office/powerpoint/2010/main" val="646155969"/>
              </p:ext>
            </p:extLst>
          </p:nvPr>
        </p:nvGraphicFramePr>
        <p:xfrm>
          <a:off x="4095675" y="1401956"/>
          <a:ext cx="3757036" cy="1786483"/>
        </p:xfrm>
        <a:graphic>
          <a:graphicData uri="http://schemas.openxmlformats.org/drawingml/2006/table">
            <a:tbl>
              <a:tblPr firstRow="1" firstCol="1" bandRow="1">
                <a:tableStyleId>{5940675A-B579-460E-94D1-54222C63F5DA}</a:tableStyleId>
              </a:tblPr>
              <a:tblGrid>
                <a:gridCol w="714485">
                  <a:extLst>
                    <a:ext uri="{9D8B030D-6E8A-4147-A177-3AD203B41FA5}">
                      <a16:colId xmlns:a16="http://schemas.microsoft.com/office/drawing/2014/main" val="3591367387"/>
                    </a:ext>
                  </a:extLst>
                </a:gridCol>
                <a:gridCol w="498330">
                  <a:extLst>
                    <a:ext uri="{9D8B030D-6E8A-4147-A177-3AD203B41FA5}">
                      <a16:colId xmlns:a16="http://schemas.microsoft.com/office/drawing/2014/main" val="3225709061"/>
                    </a:ext>
                  </a:extLst>
                </a:gridCol>
                <a:gridCol w="538280">
                  <a:extLst>
                    <a:ext uri="{9D8B030D-6E8A-4147-A177-3AD203B41FA5}">
                      <a16:colId xmlns:a16="http://schemas.microsoft.com/office/drawing/2014/main" val="3323161568"/>
                    </a:ext>
                  </a:extLst>
                </a:gridCol>
                <a:gridCol w="672011">
                  <a:extLst>
                    <a:ext uri="{9D8B030D-6E8A-4147-A177-3AD203B41FA5}">
                      <a16:colId xmlns:a16="http://schemas.microsoft.com/office/drawing/2014/main" val="103741376"/>
                    </a:ext>
                  </a:extLst>
                </a:gridCol>
                <a:gridCol w="672011">
                  <a:extLst>
                    <a:ext uri="{9D8B030D-6E8A-4147-A177-3AD203B41FA5}">
                      <a16:colId xmlns:a16="http://schemas.microsoft.com/office/drawing/2014/main" val="3514891865"/>
                    </a:ext>
                  </a:extLst>
                </a:gridCol>
                <a:gridCol w="661919">
                  <a:extLst>
                    <a:ext uri="{9D8B030D-6E8A-4147-A177-3AD203B41FA5}">
                      <a16:colId xmlns:a16="http://schemas.microsoft.com/office/drawing/2014/main" val="233610870"/>
                    </a:ext>
                  </a:extLst>
                </a:gridCol>
              </a:tblGrid>
              <a:tr h="267878">
                <a:tc rowSpan="2">
                  <a:txBody>
                    <a:bodyPr/>
                    <a:lstStyle/>
                    <a:p>
                      <a:pPr algn="just">
                        <a:lnSpc>
                          <a:spcPct val="150000"/>
                        </a:lnSpc>
                        <a:spcAft>
                          <a:spcPts val="800"/>
                        </a:spcAft>
                      </a:pPr>
                      <a:r>
                        <a:rPr lang="es-ES" sz="900" dirty="0">
                          <a:effectLst/>
                        </a:rPr>
                        <a:t>Gestiones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87503" marR="87503" marT="43752" marB="43752"/>
                </a:tc>
                <a:tc rowSpan="2">
                  <a:txBody>
                    <a:bodyPr/>
                    <a:lstStyle/>
                    <a:p>
                      <a:pPr algn="just">
                        <a:lnSpc>
                          <a:spcPct val="150000"/>
                        </a:lnSpc>
                        <a:spcAft>
                          <a:spcPts val="800"/>
                        </a:spcAft>
                      </a:pPr>
                      <a:r>
                        <a:rPr lang="es-ES" sz="900" dirty="0">
                          <a:effectLst/>
                        </a:rPr>
                        <a:t>Acciones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87503" marR="87503" marT="43752" marB="43752"/>
                </a:tc>
                <a:tc gridSpan="4">
                  <a:txBody>
                    <a:bodyPr/>
                    <a:lstStyle/>
                    <a:p>
                      <a:pPr algn="just">
                        <a:lnSpc>
                          <a:spcPct val="150000"/>
                        </a:lnSpc>
                        <a:spcAft>
                          <a:spcPts val="800"/>
                        </a:spcAft>
                      </a:pPr>
                      <a:r>
                        <a:rPr lang="es-ES" sz="900" dirty="0">
                          <a:effectLst/>
                        </a:rPr>
                        <a:t>Actores</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87503" marR="87503" marT="43752" marB="43752"/>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463650660"/>
                  </a:ext>
                </a:extLst>
              </a:tr>
              <a:tr h="386007">
                <a:tc vMerge="1">
                  <a:txBody>
                    <a:bodyPr/>
                    <a:lstStyle/>
                    <a:p>
                      <a:endParaRPr lang="en-GB"/>
                    </a:p>
                  </a:txBody>
                  <a:tcPr/>
                </a:tc>
                <a:tc vMerge="1">
                  <a:txBody>
                    <a:bodyPr/>
                    <a:lstStyle/>
                    <a:p>
                      <a:endParaRPr lang="en-GB"/>
                    </a:p>
                  </a:txBody>
                  <a:tcPr/>
                </a:tc>
                <a:tc>
                  <a:txBody>
                    <a:bodyPr/>
                    <a:lstStyle/>
                    <a:p>
                      <a:pPr algn="just">
                        <a:lnSpc>
                          <a:spcPct val="150000"/>
                        </a:lnSpc>
                        <a:spcAft>
                          <a:spcPts val="800"/>
                        </a:spcAft>
                      </a:pPr>
                      <a:r>
                        <a:rPr lang="es-ES" sz="900" dirty="0">
                          <a:effectLst/>
                        </a:rPr>
                        <a:t>Derivador</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Veterinario</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Recepcionista</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Administrador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extLst>
                  <a:ext uri="{0D108BD9-81ED-4DB2-BD59-A6C34878D82A}">
                    <a16:rowId xmlns:a16="http://schemas.microsoft.com/office/drawing/2014/main" val="1528336707"/>
                  </a:ext>
                </a:extLst>
              </a:tr>
              <a:tr h="180272">
                <a:tc rowSpan="4">
                  <a:txBody>
                    <a:bodyPr/>
                    <a:lstStyle/>
                    <a:p>
                      <a:pPr algn="just">
                        <a:lnSpc>
                          <a:spcPct val="150000"/>
                        </a:lnSpc>
                        <a:spcAft>
                          <a:spcPts val="800"/>
                        </a:spcAft>
                      </a:pPr>
                      <a:r>
                        <a:rPr lang="es-ES" sz="900">
                          <a:effectLst/>
                        </a:rPr>
                        <a:t>Acta de Derivación Fauna Silvestre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87503" marR="87503" marT="43752" marB="43752"/>
                </a:tc>
                <a:tc>
                  <a:txBody>
                    <a:bodyPr/>
                    <a:lstStyle/>
                    <a:p>
                      <a:pPr algn="just">
                        <a:lnSpc>
                          <a:spcPct val="150000"/>
                        </a:lnSpc>
                        <a:spcAft>
                          <a:spcPts val="800"/>
                        </a:spcAft>
                      </a:pPr>
                      <a:r>
                        <a:rPr lang="es-ES" sz="900">
                          <a:effectLst/>
                        </a:rPr>
                        <a:t>Crear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extLst>
                  <a:ext uri="{0D108BD9-81ED-4DB2-BD59-A6C34878D82A}">
                    <a16:rowId xmlns:a16="http://schemas.microsoft.com/office/drawing/2014/main" val="2926307380"/>
                  </a:ext>
                </a:extLst>
              </a:tr>
              <a:tr h="180272">
                <a:tc vMerge="1">
                  <a:txBody>
                    <a:bodyPr/>
                    <a:lstStyle/>
                    <a:p>
                      <a:endParaRPr lang="en-GB"/>
                    </a:p>
                  </a:txBody>
                  <a:tcPr/>
                </a:tc>
                <a:tc>
                  <a:txBody>
                    <a:bodyPr/>
                    <a:lstStyle/>
                    <a:p>
                      <a:pPr algn="just">
                        <a:lnSpc>
                          <a:spcPct val="150000"/>
                        </a:lnSpc>
                        <a:spcAft>
                          <a:spcPts val="800"/>
                        </a:spcAft>
                      </a:pPr>
                      <a:r>
                        <a:rPr lang="es-ES" sz="900">
                          <a:effectLst/>
                        </a:rPr>
                        <a:t>Ver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extLst>
                  <a:ext uri="{0D108BD9-81ED-4DB2-BD59-A6C34878D82A}">
                    <a16:rowId xmlns:a16="http://schemas.microsoft.com/office/drawing/2014/main" val="664442939"/>
                  </a:ext>
                </a:extLst>
              </a:tr>
              <a:tr h="386007">
                <a:tc vMerge="1">
                  <a:txBody>
                    <a:bodyPr/>
                    <a:lstStyle/>
                    <a:p>
                      <a:endParaRPr lang="en-GB"/>
                    </a:p>
                  </a:txBody>
                  <a:tcPr/>
                </a:tc>
                <a:tc>
                  <a:txBody>
                    <a:bodyPr/>
                    <a:lstStyle/>
                    <a:p>
                      <a:pPr algn="just">
                        <a:lnSpc>
                          <a:spcPct val="150000"/>
                        </a:lnSpc>
                        <a:spcAft>
                          <a:spcPts val="800"/>
                        </a:spcAft>
                      </a:pPr>
                      <a:r>
                        <a:rPr lang="es-ES" sz="900">
                          <a:effectLst/>
                        </a:rPr>
                        <a:t>Modificar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extLst>
                  <a:ext uri="{0D108BD9-81ED-4DB2-BD59-A6C34878D82A}">
                    <a16:rowId xmlns:a16="http://schemas.microsoft.com/office/drawing/2014/main" val="3593892141"/>
                  </a:ext>
                </a:extLst>
              </a:tr>
              <a:tr h="386007">
                <a:tc vMerge="1">
                  <a:txBody>
                    <a:bodyPr/>
                    <a:lstStyle/>
                    <a:p>
                      <a:endParaRPr lang="en-GB"/>
                    </a:p>
                  </a:txBody>
                  <a:tcPr/>
                </a:tc>
                <a:tc>
                  <a:txBody>
                    <a:bodyPr/>
                    <a:lstStyle/>
                    <a:p>
                      <a:pPr algn="just">
                        <a:lnSpc>
                          <a:spcPct val="150000"/>
                        </a:lnSpc>
                        <a:spcAft>
                          <a:spcPts val="800"/>
                        </a:spcAft>
                      </a:pPr>
                      <a:r>
                        <a:rPr lang="es-ES" sz="900">
                          <a:effectLst/>
                        </a:rPr>
                        <a:t>Eliminar</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X</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dirty="0">
                          <a:effectLst/>
                        </a:rPr>
                        <a:t> </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a:effectLst/>
                        </a:rPr>
                        <a:t> </a:t>
                      </a:r>
                      <a:endParaRPr lang="es-419" sz="100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tc>
                  <a:txBody>
                    <a:bodyPr/>
                    <a:lstStyle/>
                    <a:p>
                      <a:pPr algn="just">
                        <a:lnSpc>
                          <a:spcPct val="150000"/>
                        </a:lnSpc>
                        <a:spcAft>
                          <a:spcPts val="800"/>
                        </a:spcAft>
                      </a:pPr>
                      <a:r>
                        <a:rPr lang="es-ES" sz="900" dirty="0">
                          <a:effectLst/>
                        </a:rPr>
                        <a:t>X</a:t>
                      </a:r>
                      <a:endParaRPr lang="es-419" sz="1000" dirty="0">
                        <a:effectLst/>
                        <a:latin typeface="Arial" panose="020B0604020202020204" pitchFamily="34" charset="0"/>
                        <a:ea typeface="Arial" panose="020B0604020202020204" pitchFamily="34" charset="0"/>
                        <a:cs typeface="Times New Roman" panose="02020603050405020304" pitchFamily="18" charset="0"/>
                      </a:endParaRPr>
                    </a:p>
                  </a:txBody>
                  <a:tcPr marL="51740" marR="51740" marT="0" marB="0"/>
                </a:tc>
                <a:extLst>
                  <a:ext uri="{0D108BD9-81ED-4DB2-BD59-A6C34878D82A}">
                    <a16:rowId xmlns:a16="http://schemas.microsoft.com/office/drawing/2014/main" val="864521137"/>
                  </a:ext>
                </a:extLst>
              </a:tr>
            </a:tbl>
          </a:graphicData>
        </a:graphic>
      </p:graphicFrame>
      <p:graphicFrame>
        <p:nvGraphicFramePr>
          <p:cNvPr id="13" name="Tabla 12">
            <a:extLst>
              <a:ext uri="{FF2B5EF4-FFF2-40B4-BE49-F238E27FC236}">
                <a16:creationId xmlns:a16="http://schemas.microsoft.com/office/drawing/2014/main" id="{3E1D5F74-B3C2-4814-8E64-F5D00949CF18}"/>
              </a:ext>
            </a:extLst>
          </p:cNvPr>
          <p:cNvGraphicFramePr>
            <a:graphicFrameLocks noGrp="1"/>
          </p:cNvGraphicFramePr>
          <p:nvPr>
            <p:extLst>
              <p:ext uri="{D42A27DB-BD31-4B8C-83A1-F6EECF244321}">
                <p14:modId xmlns:p14="http://schemas.microsoft.com/office/powerpoint/2010/main" val="2304628075"/>
              </p:ext>
            </p:extLst>
          </p:nvPr>
        </p:nvGraphicFramePr>
        <p:xfrm>
          <a:off x="220052" y="3431581"/>
          <a:ext cx="5998684" cy="1285562"/>
        </p:xfrm>
        <a:graphic>
          <a:graphicData uri="http://schemas.openxmlformats.org/drawingml/2006/table">
            <a:tbl>
              <a:tblPr firstRow="1" firstCol="1" bandRow="1">
                <a:tableStyleId>{5940675A-B579-460E-94D1-54222C63F5DA}</a:tableStyleId>
              </a:tblPr>
              <a:tblGrid>
                <a:gridCol w="857683">
                  <a:extLst>
                    <a:ext uri="{9D8B030D-6E8A-4147-A177-3AD203B41FA5}">
                      <a16:colId xmlns:a16="http://schemas.microsoft.com/office/drawing/2014/main" val="2856807569"/>
                    </a:ext>
                  </a:extLst>
                </a:gridCol>
                <a:gridCol w="830940">
                  <a:extLst>
                    <a:ext uri="{9D8B030D-6E8A-4147-A177-3AD203B41FA5}">
                      <a16:colId xmlns:a16="http://schemas.microsoft.com/office/drawing/2014/main" val="1122385996"/>
                    </a:ext>
                  </a:extLst>
                </a:gridCol>
                <a:gridCol w="910531">
                  <a:extLst>
                    <a:ext uri="{9D8B030D-6E8A-4147-A177-3AD203B41FA5}">
                      <a16:colId xmlns:a16="http://schemas.microsoft.com/office/drawing/2014/main" val="1889315710"/>
                    </a:ext>
                  </a:extLst>
                </a:gridCol>
                <a:gridCol w="1139120">
                  <a:extLst>
                    <a:ext uri="{9D8B030D-6E8A-4147-A177-3AD203B41FA5}">
                      <a16:colId xmlns:a16="http://schemas.microsoft.com/office/drawing/2014/main" val="3669297850"/>
                    </a:ext>
                  </a:extLst>
                </a:gridCol>
                <a:gridCol w="1139120">
                  <a:extLst>
                    <a:ext uri="{9D8B030D-6E8A-4147-A177-3AD203B41FA5}">
                      <a16:colId xmlns:a16="http://schemas.microsoft.com/office/drawing/2014/main" val="432490093"/>
                    </a:ext>
                  </a:extLst>
                </a:gridCol>
                <a:gridCol w="1121290">
                  <a:extLst>
                    <a:ext uri="{9D8B030D-6E8A-4147-A177-3AD203B41FA5}">
                      <a16:colId xmlns:a16="http://schemas.microsoft.com/office/drawing/2014/main" val="448506783"/>
                    </a:ext>
                  </a:extLst>
                </a:gridCol>
              </a:tblGrid>
              <a:tr h="228647">
                <a:tc rowSpan="2">
                  <a:txBody>
                    <a:bodyPr/>
                    <a:lstStyle/>
                    <a:p>
                      <a:pPr algn="just">
                        <a:lnSpc>
                          <a:spcPct val="150000"/>
                        </a:lnSpc>
                        <a:spcAft>
                          <a:spcPts val="800"/>
                        </a:spcAft>
                      </a:pPr>
                      <a:r>
                        <a:rPr lang="es-ES" sz="1000">
                          <a:effectLst/>
                        </a:rPr>
                        <a:t>Gestiones</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83504" marR="83504" marT="41752" marB="41752"/>
                </a:tc>
                <a:tc rowSpan="2">
                  <a:txBody>
                    <a:bodyPr/>
                    <a:lstStyle/>
                    <a:p>
                      <a:pPr algn="just">
                        <a:lnSpc>
                          <a:spcPct val="150000"/>
                        </a:lnSpc>
                        <a:spcAft>
                          <a:spcPts val="800"/>
                        </a:spcAft>
                      </a:pPr>
                      <a:r>
                        <a:rPr lang="es-ES" sz="1000">
                          <a:effectLst/>
                        </a:rPr>
                        <a:t>Acciones</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83504" marR="83504" marT="41752" marB="41752"/>
                </a:tc>
                <a:tc gridSpan="4">
                  <a:txBody>
                    <a:bodyPr/>
                    <a:lstStyle/>
                    <a:p>
                      <a:pPr algn="just">
                        <a:lnSpc>
                          <a:spcPct val="150000"/>
                        </a:lnSpc>
                        <a:spcAft>
                          <a:spcPts val="800"/>
                        </a:spcAft>
                      </a:pPr>
                      <a:r>
                        <a:rPr lang="es-ES" sz="1000" dirty="0">
                          <a:effectLst/>
                        </a:rPr>
                        <a:t>Actores</a:t>
                      </a:r>
                      <a:endParaRPr lang="es-419" sz="1100" dirty="0">
                        <a:effectLst/>
                        <a:latin typeface="Arial" panose="020B0604020202020204" pitchFamily="34" charset="0"/>
                        <a:ea typeface="Arial" panose="020B0604020202020204" pitchFamily="34" charset="0"/>
                        <a:cs typeface="Times New Roman" panose="02020603050405020304" pitchFamily="18" charset="0"/>
                      </a:endParaRPr>
                    </a:p>
                  </a:txBody>
                  <a:tcPr marL="83504" marR="83504" marT="41752" marB="41752"/>
                </a:tc>
                <a:tc hMerge="1">
                  <a:txBody>
                    <a:bodyPr/>
                    <a:lstStyle/>
                    <a:p>
                      <a:endParaRPr lang="en-GB"/>
                    </a:p>
                  </a:txBody>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470971840"/>
                  </a:ext>
                </a:extLst>
              </a:tr>
              <a:tr h="195254">
                <a:tc vMerge="1">
                  <a:txBody>
                    <a:bodyPr/>
                    <a:lstStyle/>
                    <a:p>
                      <a:endParaRPr lang="en-GB"/>
                    </a:p>
                  </a:txBody>
                  <a:tcPr/>
                </a:tc>
                <a:tc vMerge="1">
                  <a:txBody>
                    <a:bodyPr/>
                    <a:lstStyle/>
                    <a:p>
                      <a:endParaRPr lang="en-GB"/>
                    </a:p>
                  </a:txBody>
                  <a:tcPr/>
                </a:tc>
                <a:tc>
                  <a:txBody>
                    <a:bodyPr/>
                    <a:lstStyle/>
                    <a:p>
                      <a:pPr algn="just">
                        <a:lnSpc>
                          <a:spcPct val="150000"/>
                        </a:lnSpc>
                        <a:spcAft>
                          <a:spcPts val="800"/>
                        </a:spcAft>
                      </a:pPr>
                      <a:r>
                        <a:rPr lang="es-ES" sz="1000">
                          <a:effectLst/>
                        </a:rPr>
                        <a:t>Derivador</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Veterinario</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Recepcionista</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Administrador</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extLst>
                  <a:ext uri="{0D108BD9-81ED-4DB2-BD59-A6C34878D82A}">
                    <a16:rowId xmlns:a16="http://schemas.microsoft.com/office/drawing/2014/main" val="2597918338"/>
                  </a:ext>
                </a:extLst>
              </a:tr>
              <a:tr h="195254">
                <a:tc rowSpan="4">
                  <a:txBody>
                    <a:bodyPr/>
                    <a:lstStyle/>
                    <a:p>
                      <a:pPr algn="just">
                        <a:lnSpc>
                          <a:spcPct val="150000"/>
                        </a:lnSpc>
                        <a:spcAft>
                          <a:spcPts val="800"/>
                        </a:spcAft>
                      </a:pPr>
                      <a:r>
                        <a:rPr lang="es-ES" sz="1000" dirty="0">
                          <a:effectLst/>
                        </a:rPr>
                        <a:t>Ficha de Deceso</a:t>
                      </a:r>
                      <a:endParaRPr lang="es-419" sz="1100" dirty="0">
                        <a:effectLst/>
                        <a:latin typeface="Arial" panose="020B0604020202020204" pitchFamily="34" charset="0"/>
                        <a:ea typeface="Arial" panose="020B0604020202020204" pitchFamily="34" charset="0"/>
                        <a:cs typeface="Times New Roman" panose="02020603050405020304" pitchFamily="18" charset="0"/>
                      </a:endParaRPr>
                    </a:p>
                  </a:txBody>
                  <a:tcPr marL="83504" marR="83504" marT="41752" marB="41752"/>
                </a:tc>
                <a:tc>
                  <a:txBody>
                    <a:bodyPr/>
                    <a:lstStyle/>
                    <a:p>
                      <a:pPr algn="just">
                        <a:lnSpc>
                          <a:spcPct val="150000"/>
                        </a:lnSpc>
                        <a:spcAft>
                          <a:spcPts val="800"/>
                        </a:spcAft>
                      </a:pPr>
                      <a:r>
                        <a:rPr lang="es-ES" sz="1000">
                          <a:effectLst/>
                        </a:rPr>
                        <a:t>Crear</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 </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X</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 </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X</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extLst>
                  <a:ext uri="{0D108BD9-81ED-4DB2-BD59-A6C34878D82A}">
                    <a16:rowId xmlns:a16="http://schemas.microsoft.com/office/drawing/2014/main" val="3343952478"/>
                  </a:ext>
                </a:extLst>
              </a:tr>
              <a:tr h="195254">
                <a:tc vMerge="1">
                  <a:txBody>
                    <a:bodyPr/>
                    <a:lstStyle/>
                    <a:p>
                      <a:endParaRPr lang="en-GB"/>
                    </a:p>
                  </a:txBody>
                  <a:tcPr/>
                </a:tc>
                <a:tc>
                  <a:txBody>
                    <a:bodyPr/>
                    <a:lstStyle/>
                    <a:p>
                      <a:pPr algn="just">
                        <a:lnSpc>
                          <a:spcPct val="150000"/>
                        </a:lnSpc>
                        <a:spcAft>
                          <a:spcPts val="800"/>
                        </a:spcAft>
                      </a:pPr>
                      <a:r>
                        <a:rPr lang="es-ES" sz="1000">
                          <a:effectLst/>
                        </a:rPr>
                        <a:t>Ver</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 </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X</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 </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X</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extLst>
                  <a:ext uri="{0D108BD9-81ED-4DB2-BD59-A6C34878D82A}">
                    <a16:rowId xmlns:a16="http://schemas.microsoft.com/office/drawing/2014/main" val="2984582636"/>
                  </a:ext>
                </a:extLst>
              </a:tr>
              <a:tr h="195254">
                <a:tc vMerge="1">
                  <a:txBody>
                    <a:bodyPr/>
                    <a:lstStyle/>
                    <a:p>
                      <a:endParaRPr lang="en-GB"/>
                    </a:p>
                  </a:txBody>
                  <a:tcPr/>
                </a:tc>
                <a:tc>
                  <a:txBody>
                    <a:bodyPr/>
                    <a:lstStyle/>
                    <a:p>
                      <a:pPr algn="just">
                        <a:lnSpc>
                          <a:spcPct val="150000"/>
                        </a:lnSpc>
                        <a:spcAft>
                          <a:spcPts val="800"/>
                        </a:spcAft>
                      </a:pPr>
                      <a:r>
                        <a:rPr lang="es-ES" sz="1000">
                          <a:effectLst/>
                        </a:rPr>
                        <a:t>Modificar</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 </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X</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 </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X</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extLst>
                  <a:ext uri="{0D108BD9-81ED-4DB2-BD59-A6C34878D82A}">
                    <a16:rowId xmlns:a16="http://schemas.microsoft.com/office/drawing/2014/main" val="935573617"/>
                  </a:ext>
                </a:extLst>
              </a:tr>
              <a:tr h="195254">
                <a:tc vMerge="1">
                  <a:txBody>
                    <a:bodyPr/>
                    <a:lstStyle/>
                    <a:p>
                      <a:endParaRPr lang="en-GB"/>
                    </a:p>
                  </a:txBody>
                  <a:tcPr/>
                </a:tc>
                <a:tc>
                  <a:txBody>
                    <a:bodyPr/>
                    <a:lstStyle/>
                    <a:p>
                      <a:pPr algn="just">
                        <a:lnSpc>
                          <a:spcPct val="150000"/>
                        </a:lnSpc>
                        <a:spcAft>
                          <a:spcPts val="800"/>
                        </a:spcAft>
                      </a:pPr>
                      <a:r>
                        <a:rPr lang="es-ES" sz="1000">
                          <a:effectLst/>
                        </a:rPr>
                        <a:t>Eliminar</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a:effectLst/>
                        </a:rPr>
                        <a:t> </a:t>
                      </a:r>
                      <a:endParaRPr lang="es-419" sz="110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dirty="0">
                          <a:effectLst/>
                        </a:rPr>
                        <a:t>X</a:t>
                      </a:r>
                      <a:endParaRPr lang="es-419" sz="1100" dirty="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dirty="0">
                          <a:effectLst/>
                        </a:rPr>
                        <a:t> </a:t>
                      </a:r>
                      <a:endParaRPr lang="es-419" sz="1100" dirty="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tc>
                  <a:txBody>
                    <a:bodyPr/>
                    <a:lstStyle/>
                    <a:p>
                      <a:pPr algn="just">
                        <a:lnSpc>
                          <a:spcPct val="150000"/>
                        </a:lnSpc>
                        <a:spcAft>
                          <a:spcPts val="800"/>
                        </a:spcAft>
                      </a:pPr>
                      <a:r>
                        <a:rPr lang="es-ES" sz="1000" dirty="0">
                          <a:effectLst/>
                        </a:rPr>
                        <a:t>X</a:t>
                      </a:r>
                      <a:endParaRPr lang="es-419" sz="1100" dirty="0">
                        <a:effectLst/>
                        <a:latin typeface="Arial" panose="020B0604020202020204" pitchFamily="34" charset="0"/>
                        <a:ea typeface="Arial" panose="020B0604020202020204" pitchFamily="34" charset="0"/>
                        <a:cs typeface="Times New Roman" panose="02020603050405020304" pitchFamily="18" charset="0"/>
                      </a:endParaRPr>
                    </a:p>
                  </a:txBody>
                  <a:tcPr marL="62628" marR="62628" marT="0" marB="0"/>
                </a:tc>
                <a:extLst>
                  <a:ext uri="{0D108BD9-81ED-4DB2-BD59-A6C34878D82A}">
                    <a16:rowId xmlns:a16="http://schemas.microsoft.com/office/drawing/2014/main" val="787937851"/>
                  </a:ext>
                </a:extLst>
              </a:tr>
            </a:tbl>
          </a:graphicData>
        </a:graphic>
      </p:graphicFrame>
    </p:spTree>
    <p:extLst>
      <p:ext uri="{BB962C8B-B14F-4D97-AF65-F5344CB8AC3E}">
        <p14:creationId xmlns:p14="http://schemas.microsoft.com/office/powerpoint/2010/main" val="3865863625"/>
      </p:ext>
    </p:extLst>
  </p:cSld>
  <p:clrMapOvr>
    <a:masterClrMapping/>
  </p:clrMapOvr>
  <p:transition spd="slow">
    <p:push dir="u"/>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DE95E1-9C54-4DB8-8D79-D3F4AD6BC136}"/>
              </a:ext>
            </a:extLst>
          </p:cNvPr>
          <p:cNvSpPr>
            <a:spLocks noGrp="1"/>
          </p:cNvSpPr>
          <p:nvPr>
            <p:ph type="title"/>
          </p:nvPr>
        </p:nvSpPr>
        <p:spPr/>
        <p:txBody>
          <a:bodyPr/>
          <a:lstStyle/>
          <a:p>
            <a:r>
              <a:rPr lang="es-419" dirty="0"/>
              <a:t>REQUISITOS FUNCIONALES</a:t>
            </a:r>
          </a:p>
        </p:txBody>
      </p:sp>
      <p:sp>
        <p:nvSpPr>
          <p:cNvPr id="5" name="Marcador de número de diapositiva 4">
            <a:extLst>
              <a:ext uri="{FF2B5EF4-FFF2-40B4-BE49-F238E27FC236}">
                <a16:creationId xmlns:a16="http://schemas.microsoft.com/office/drawing/2014/main" id="{D92D3F97-BBBD-4655-9B96-D52A24BF492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52</a:t>
            </a:fld>
            <a:endParaRPr lang="en-GB"/>
          </a:p>
        </p:txBody>
      </p:sp>
      <p:graphicFrame>
        <p:nvGraphicFramePr>
          <p:cNvPr id="6" name="Tabla 5">
            <a:extLst>
              <a:ext uri="{FF2B5EF4-FFF2-40B4-BE49-F238E27FC236}">
                <a16:creationId xmlns:a16="http://schemas.microsoft.com/office/drawing/2014/main" id="{96865222-24BD-4D71-B3E6-C60ACB178FE0}"/>
              </a:ext>
            </a:extLst>
          </p:cNvPr>
          <p:cNvGraphicFramePr>
            <a:graphicFrameLocks noGrp="1"/>
          </p:cNvGraphicFramePr>
          <p:nvPr>
            <p:extLst>
              <p:ext uri="{D42A27DB-BD31-4B8C-83A1-F6EECF244321}">
                <p14:modId xmlns:p14="http://schemas.microsoft.com/office/powerpoint/2010/main" val="4196406852"/>
              </p:ext>
            </p:extLst>
          </p:nvPr>
        </p:nvGraphicFramePr>
        <p:xfrm>
          <a:off x="170121" y="1477924"/>
          <a:ext cx="8478580" cy="2916273"/>
        </p:xfrm>
        <a:graphic>
          <a:graphicData uri="http://schemas.openxmlformats.org/drawingml/2006/table">
            <a:tbl>
              <a:tblPr firstRow="1" firstCol="1" bandRow="1">
                <a:tableStyleId>{5940675A-B579-460E-94D1-54222C63F5DA}</a:tableStyleId>
              </a:tblPr>
              <a:tblGrid>
                <a:gridCol w="2825865">
                  <a:extLst>
                    <a:ext uri="{9D8B030D-6E8A-4147-A177-3AD203B41FA5}">
                      <a16:colId xmlns:a16="http://schemas.microsoft.com/office/drawing/2014/main" val="2051996878"/>
                    </a:ext>
                  </a:extLst>
                </a:gridCol>
                <a:gridCol w="2825865">
                  <a:extLst>
                    <a:ext uri="{9D8B030D-6E8A-4147-A177-3AD203B41FA5}">
                      <a16:colId xmlns:a16="http://schemas.microsoft.com/office/drawing/2014/main" val="1156668420"/>
                    </a:ext>
                  </a:extLst>
                </a:gridCol>
                <a:gridCol w="2826850">
                  <a:extLst>
                    <a:ext uri="{9D8B030D-6E8A-4147-A177-3AD203B41FA5}">
                      <a16:colId xmlns:a16="http://schemas.microsoft.com/office/drawing/2014/main" val="1905741424"/>
                    </a:ext>
                  </a:extLst>
                </a:gridCol>
              </a:tblGrid>
              <a:tr h="248349">
                <a:tc>
                  <a:txBody>
                    <a:bodyPr/>
                    <a:lstStyle/>
                    <a:p>
                      <a:pPr algn="just">
                        <a:lnSpc>
                          <a:spcPct val="150000"/>
                        </a:lnSpc>
                        <a:spcAft>
                          <a:spcPts val="800"/>
                        </a:spcAft>
                      </a:pPr>
                      <a:r>
                        <a:rPr lang="es-ES" sz="800" b="0">
                          <a:effectLst/>
                          <a:latin typeface="+mj-lt"/>
                        </a:rPr>
                        <a:t>Código</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Requisito</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Descripción</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1304714984"/>
                  </a:ext>
                </a:extLst>
              </a:tr>
              <a:tr h="531726">
                <a:tc>
                  <a:txBody>
                    <a:bodyPr/>
                    <a:lstStyle/>
                    <a:p>
                      <a:pPr algn="just">
                        <a:lnSpc>
                          <a:spcPct val="150000"/>
                        </a:lnSpc>
                        <a:spcAft>
                          <a:spcPts val="800"/>
                        </a:spcAft>
                      </a:pPr>
                      <a:r>
                        <a:rPr lang="es-ES" sz="800" b="0">
                          <a:effectLst/>
                          <a:latin typeface="+mj-lt"/>
                        </a:rPr>
                        <a:t>RF0</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Aplicación Multiplataforma</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Contará con software el cual será posible ejecutar en escritorio, móvil y web.</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2856182612"/>
                  </a:ext>
                </a:extLst>
              </a:tr>
              <a:tr h="541020">
                <a:tc>
                  <a:txBody>
                    <a:bodyPr/>
                    <a:lstStyle/>
                    <a:p>
                      <a:pPr algn="just">
                        <a:lnSpc>
                          <a:spcPct val="150000"/>
                        </a:lnSpc>
                        <a:spcAft>
                          <a:spcPts val="800"/>
                        </a:spcAft>
                      </a:pPr>
                      <a:r>
                        <a:rPr lang="es-ES" sz="800" b="0">
                          <a:effectLst/>
                          <a:latin typeface="+mj-lt"/>
                        </a:rPr>
                        <a:t>RF1</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Iniciar Sesión</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El usuario operador podrá ingresar al sistema luego de proporcionar el nombre del usuario y la contraseña.</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1282578134"/>
                  </a:ext>
                </a:extLst>
              </a:tr>
              <a:tr h="531726">
                <a:tc>
                  <a:txBody>
                    <a:bodyPr/>
                    <a:lstStyle/>
                    <a:p>
                      <a:pPr algn="just">
                        <a:lnSpc>
                          <a:spcPct val="150000"/>
                        </a:lnSpc>
                        <a:spcAft>
                          <a:spcPts val="800"/>
                        </a:spcAft>
                      </a:pPr>
                      <a:r>
                        <a:rPr lang="es-ES" sz="800" b="0">
                          <a:effectLst/>
                          <a:latin typeface="+mj-lt"/>
                        </a:rPr>
                        <a:t>RF2</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Gestionar Usuarios</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El sistema podrá listar, buscar, crear, modificar, ver y eliminar usuarios con roles asignado.</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3289842794"/>
                  </a:ext>
                </a:extLst>
              </a:tr>
              <a:tr h="531726">
                <a:tc>
                  <a:txBody>
                    <a:bodyPr/>
                    <a:lstStyle/>
                    <a:p>
                      <a:pPr algn="just">
                        <a:lnSpc>
                          <a:spcPct val="150000"/>
                        </a:lnSpc>
                        <a:spcAft>
                          <a:spcPts val="800"/>
                        </a:spcAft>
                      </a:pPr>
                      <a:r>
                        <a:rPr lang="es-ES" sz="800" b="0">
                          <a:effectLst/>
                          <a:latin typeface="+mj-lt"/>
                        </a:rPr>
                        <a:t>RF3</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Gestionar Expedientes</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Debe permitir listar, crear, buscar, modificar, ver y eliminar los expedientes del sistema</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665225382"/>
                  </a:ext>
                </a:extLst>
              </a:tr>
              <a:tr h="531726">
                <a:tc>
                  <a:txBody>
                    <a:bodyPr/>
                    <a:lstStyle/>
                    <a:p>
                      <a:pPr algn="just">
                        <a:lnSpc>
                          <a:spcPct val="150000"/>
                        </a:lnSpc>
                        <a:spcAft>
                          <a:spcPts val="800"/>
                        </a:spcAft>
                      </a:pPr>
                      <a:r>
                        <a:rPr lang="es-ES" sz="800" b="0">
                          <a:effectLst/>
                          <a:latin typeface="+mj-lt"/>
                        </a:rPr>
                        <a:t>RF4</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Gestionar Acta de Recepción</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dirty="0">
                          <a:effectLst/>
                          <a:latin typeface="+mj-lt"/>
                        </a:rPr>
                        <a:t>Debe permitir listar, crear, ver y modificar el Acta de Recepción del sistema</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304501729"/>
                  </a:ext>
                </a:extLst>
              </a:tr>
            </a:tbl>
          </a:graphicData>
        </a:graphic>
      </p:graphicFrame>
    </p:spTree>
    <p:extLst>
      <p:ext uri="{BB962C8B-B14F-4D97-AF65-F5344CB8AC3E}">
        <p14:creationId xmlns:p14="http://schemas.microsoft.com/office/powerpoint/2010/main" val="1063466293"/>
      </p:ext>
    </p:extLst>
  </p:cSld>
  <p:clrMapOvr>
    <a:masterClrMapping/>
  </p:clrMapOvr>
  <p:transition spd="slow">
    <p:push dir="u"/>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DE95E1-9C54-4DB8-8D79-D3F4AD6BC136}"/>
              </a:ext>
            </a:extLst>
          </p:cNvPr>
          <p:cNvSpPr>
            <a:spLocks noGrp="1"/>
          </p:cNvSpPr>
          <p:nvPr>
            <p:ph type="title"/>
          </p:nvPr>
        </p:nvSpPr>
        <p:spPr/>
        <p:txBody>
          <a:bodyPr/>
          <a:lstStyle/>
          <a:p>
            <a:r>
              <a:rPr lang="es-419" dirty="0"/>
              <a:t>REQUISITOS FUNCIONALES</a:t>
            </a:r>
          </a:p>
        </p:txBody>
      </p:sp>
      <p:sp>
        <p:nvSpPr>
          <p:cNvPr id="5" name="Marcador de número de diapositiva 4">
            <a:extLst>
              <a:ext uri="{FF2B5EF4-FFF2-40B4-BE49-F238E27FC236}">
                <a16:creationId xmlns:a16="http://schemas.microsoft.com/office/drawing/2014/main" id="{D92D3F97-BBBD-4655-9B96-D52A24BF4925}"/>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53</a:t>
            </a:fld>
            <a:endParaRPr lang="en-GB"/>
          </a:p>
        </p:txBody>
      </p:sp>
      <p:graphicFrame>
        <p:nvGraphicFramePr>
          <p:cNvPr id="3" name="Tabla 2">
            <a:extLst>
              <a:ext uri="{FF2B5EF4-FFF2-40B4-BE49-F238E27FC236}">
                <a16:creationId xmlns:a16="http://schemas.microsoft.com/office/drawing/2014/main" id="{9590900A-6EDE-4317-B34A-5A12D22B6232}"/>
              </a:ext>
            </a:extLst>
          </p:cNvPr>
          <p:cNvGraphicFramePr>
            <a:graphicFrameLocks noGrp="1"/>
          </p:cNvGraphicFramePr>
          <p:nvPr>
            <p:extLst>
              <p:ext uri="{D42A27DB-BD31-4B8C-83A1-F6EECF244321}">
                <p14:modId xmlns:p14="http://schemas.microsoft.com/office/powerpoint/2010/main" val="2416927549"/>
              </p:ext>
            </p:extLst>
          </p:nvPr>
        </p:nvGraphicFramePr>
        <p:xfrm>
          <a:off x="160012" y="1471168"/>
          <a:ext cx="8437888" cy="2846832"/>
        </p:xfrm>
        <a:graphic>
          <a:graphicData uri="http://schemas.openxmlformats.org/drawingml/2006/table">
            <a:tbl>
              <a:tblPr firstRow="1" firstCol="1" bandRow="1">
                <a:tableStyleId>{5940675A-B579-460E-94D1-54222C63F5DA}</a:tableStyleId>
              </a:tblPr>
              <a:tblGrid>
                <a:gridCol w="2812303">
                  <a:extLst>
                    <a:ext uri="{9D8B030D-6E8A-4147-A177-3AD203B41FA5}">
                      <a16:colId xmlns:a16="http://schemas.microsoft.com/office/drawing/2014/main" val="124867016"/>
                    </a:ext>
                  </a:extLst>
                </a:gridCol>
                <a:gridCol w="2812303">
                  <a:extLst>
                    <a:ext uri="{9D8B030D-6E8A-4147-A177-3AD203B41FA5}">
                      <a16:colId xmlns:a16="http://schemas.microsoft.com/office/drawing/2014/main" val="353945726"/>
                    </a:ext>
                  </a:extLst>
                </a:gridCol>
                <a:gridCol w="2813282">
                  <a:extLst>
                    <a:ext uri="{9D8B030D-6E8A-4147-A177-3AD203B41FA5}">
                      <a16:colId xmlns:a16="http://schemas.microsoft.com/office/drawing/2014/main" val="2708607637"/>
                    </a:ext>
                  </a:extLst>
                </a:gridCol>
              </a:tblGrid>
              <a:tr h="576968">
                <a:tc>
                  <a:txBody>
                    <a:bodyPr/>
                    <a:lstStyle/>
                    <a:p>
                      <a:pPr algn="just">
                        <a:lnSpc>
                          <a:spcPct val="150000"/>
                        </a:lnSpc>
                        <a:spcAft>
                          <a:spcPts val="800"/>
                        </a:spcAft>
                      </a:pPr>
                      <a:r>
                        <a:rPr lang="es-ES" sz="800" b="0" dirty="0">
                          <a:effectLst/>
                          <a:latin typeface="+mj-lt"/>
                        </a:rPr>
                        <a:t>RF5</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Gestionar Historia Clínica</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dirty="0">
                          <a:effectLst/>
                          <a:latin typeface="+mj-lt"/>
                        </a:rPr>
                        <a:t>Debe permitir listar, crear, ver y modificar la Historia Clínica del sistema</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3194141728"/>
                  </a:ext>
                </a:extLst>
              </a:tr>
              <a:tr h="576968">
                <a:tc>
                  <a:txBody>
                    <a:bodyPr/>
                    <a:lstStyle/>
                    <a:p>
                      <a:pPr algn="just">
                        <a:lnSpc>
                          <a:spcPct val="150000"/>
                        </a:lnSpc>
                        <a:spcAft>
                          <a:spcPts val="800"/>
                        </a:spcAft>
                      </a:pPr>
                      <a:r>
                        <a:rPr lang="es-ES" sz="800" b="0" dirty="0">
                          <a:effectLst/>
                          <a:latin typeface="+mj-lt"/>
                        </a:rPr>
                        <a:t>RF6</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dirty="0">
                          <a:effectLst/>
                          <a:latin typeface="+mj-lt"/>
                        </a:rPr>
                        <a:t>Gestionar Ficha de Translocación de Fauna Silvestre </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dirty="0">
                          <a:effectLst/>
                          <a:latin typeface="+mj-lt"/>
                        </a:rPr>
                        <a:t>Debe permitir listar, crear, ver, modificar y eliminar la Ficha de Translocación de Fauna Silvestre</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3495472555"/>
                  </a:ext>
                </a:extLst>
              </a:tr>
              <a:tr h="576968">
                <a:tc>
                  <a:txBody>
                    <a:bodyPr/>
                    <a:lstStyle/>
                    <a:p>
                      <a:pPr algn="just">
                        <a:lnSpc>
                          <a:spcPct val="150000"/>
                        </a:lnSpc>
                        <a:spcAft>
                          <a:spcPts val="800"/>
                        </a:spcAft>
                      </a:pPr>
                      <a:r>
                        <a:rPr lang="es-ES" sz="800" b="0" dirty="0">
                          <a:effectLst/>
                          <a:latin typeface="+mj-lt"/>
                        </a:rPr>
                        <a:t>RF7</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dirty="0">
                          <a:effectLst/>
                          <a:latin typeface="+mj-lt"/>
                        </a:rPr>
                        <a:t>Gestionar Acta de Derivación. Fauna Silvestre</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dirty="0">
                          <a:effectLst/>
                          <a:latin typeface="+mj-lt"/>
                        </a:rPr>
                        <a:t>Debe permitir listar, crear, ver, modificar y eliminar el Acta de Derivación. Fauna Silvestre</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3581182796"/>
                  </a:ext>
                </a:extLst>
              </a:tr>
              <a:tr h="576968">
                <a:tc>
                  <a:txBody>
                    <a:bodyPr/>
                    <a:lstStyle/>
                    <a:p>
                      <a:pPr algn="just">
                        <a:lnSpc>
                          <a:spcPct val="150000"/>
                        </a:lnSpc>
                        <a:spcAft>
                          <a:spcPts val="800"/>
                        </a:spcAft>
                      </a:pPr>
                      <a:r>
                        <a:rPr lang="es-ES" sz="800" b="0">
                          <a:effectLst/>
                          <a:latin typeface="+mj-lt"/>
                        </a:rPr>
                        <a:t>RF8</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dirty="0">
                          <a:effectLst/>
                          <a:latin typeface="+mj-lt"/>
                        </a:rPr>
                        <a:t>Gestionar Ficha de Deceso</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dirty="0">
                          <a:effectLst/>
                          <a:latin typeface="+mj-lt"/>
                        </a:rPr>
                        <a:t>Debe permitir listar, crear, ver, modificar y eliminar la Ficha de Deceso. </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4058549616"/>
                  </a:ext>
                </a:extLst>
              </a:tr>
              <a:tr h="269480">
                <a:tc>
                  <a:txBody>
                    <a:bodyPr/>
                    <a:lstStyle/>
                    <a:p>
                      <a:pPr algn="just">
                        <a:lnSpc>
                          <a:spcPct val="150000"/>
                        </a:lnSpc>
                        <a:spcAft>
                          <a:spcPts val="800"/>
                        </a:spcAft>
                      </a:pPr>
                      <a:r>
                        <a:rPr lang="es-ES" sz="800" b="0">
                          <a:effectLst/>
                          <a:latin typeface="+mj-lt"/>
                        </a:rPr>
                        <a:t>RF7</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Importación de Datos</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dirty="0">
                          <a:effectLst/>
                          <a:latin typeface="+mj-lt"/>
                        </a:rPr>
                        <a:t>Importación de data desde archivos externos.</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3305847221"/>
                  </a:ext>
                </a:extLst>
              </a:tr>
              <a:tr h="269480">
                <a:tc>
                  <a:txBody>
                    <a:bodyPr/>
                    <a:lstStyle/>
                    <a:p>
                      <a:pPr algn="just">
                        <a:lnSpc>
                          <a:spcPct val="150000"/>
                        </a:lnSpc>
                        <a:spcAft>
                          <a:spcPts val="800"/>
                        </a:spcAft>
                      </a:pPr>
                      <a:r>
                        <a:rPr lang="es-ES" sz="800" b="0">
                          <a:effectLst/>
                          <a:latin typeface="+mj-lt"/>
                        </a:rPr>
                        <a:t>RF8</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a:effectLst/>
                          <a:latin typeface="+mj-lt"/>
                        </a:rPr>
                        <a:t>Exportación de Datos </a:t>
                      </a:r>
                      <a:endParaRPr lang="es-419" sz="800" b="0">
                        <a:effectLst/>
                        <a:latin typeface="+mj-lt"/>
                        <a:ea typeface="Arial" panose="020B0604020202020204" pitchFamily="34" charset="0"/>
                        <a:cs typeface="Times New Roman" panose="02020603050405020304" pitchFamily="18" charset="0"/>
                      </a:endParaRPr>
                    </a:p>
                  </a:txBody>
                  <a:tcPr marL="17763" marR="17763" marT="0" marB="0"/>
                </a:tc>
                <a:tc>
                  <a:txBody>
                    <a:bodyPr/>
                    <a:lstStyle/>
                    <a:p>
                      <a:pPr algn="just">
                        <a:lnSpc>
                          <a:spcPct val="150000"/>
                        </a:lnSpc>
                        <a:spcAft>
                          <a:spcPts val="800"/>
                        </a:spcAft>
                      </a:pPr>
                      <a:r>
                        <a:rPr lang="es-ES" sz="800" b="0" dirty="0">
                          <a:effectLst/>
                          <a:latin typeface="+mj-lt"/>
                        </a:rPr>
                        <a:t>Exportación de data a archivos externos.</a:t>
                      </a:r>
                      <a:endParaRPr lang="es-419" sz="800" b="0" dirty="0">
                        <a:effectLst/>
                        <a:latin typeface="+mj-lt"/>
                        <a:ea typeface="Arial" panose="020B0604020202020204" pitchFamily="34" charset="0"/>
                        <a:cs typeface="Times New Roman" panose="02020603050405020304" pitchFamily="18" charset="0"/>
                      </a:endParaRPr>
                    </a:p>
                  </a:txBody>
                  <a:tcPr marL="17763" marR="17763" marT="0" marB="0"/>
                </a:tc>
                <a:extLst>
                  <a:ext uri="{0D108BD9-81ED-4DB2-BD59-A6C34878D82A}">
                    <a16:rowId xmlns:a16="http://schemas.microsoft.com/office/drawing/2014/main" val="1632753003"/>
                  </a:ext>
                </a:extLst>
              </a:tr>
            </a:tbl>
          </a:graphicData>
        </a:graphic>
      </p:graphicFrame>
    </p:spTree>
    <p:extLst>
      <p:ext uri="{BB962C8B-B14F-4D97-AF65-F5344CB8AC3E}">
        <p14:creationId xmlns:p14="http://schemas.microsoft.com/office/powerpoint/2010/main" val="2562540627"/>
      </p:ext>
    </p:extLst>
  </p:cSld>
  <p:clrMapOvr>
    <a:masterClrMapping/>
  </p:clrMapOvr>
  <p:transition spd="slow">
    <p:push dir="u"/>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11EDD-16A2-4D9C-A93E-F3D256B15F8E}"/>
              </a:ext>
            </a:extLst>
          </p:cNvPr>
          <p:cNvSpPr>
            <a:spLocks noGrp="1"/>
          </p:cNvSpPr>
          <p:nvPr>
            <p:ph type="title"/>
          </p:nvPr>
        </p:nvSpPr>
        <p:spPr/>
        <p:txBody>
          <a:bodyPr/>
          <a:lstStyle/>
          <a:p>
            <a:r>
              <a:rPr lang="es-419" dirty="0"/>
              <a:t>REQUISITOS NO FUNCIONALES</a:t>
            </a:r>
          </a:p>
        </p:txBody>
      </p:sp>
      <p:sp>
        <p:nvSpPr>
          <p:cNvPr id="5" name="Marcador de número de diapositiva 4">
            <a:extLst>
              <a:ext uri="{FF2B5EF4-FFF2-40B4-BE49-F238E27FC236}">
                <a16:creationId xmlns:a16="http://schemas.microsoft.com/office/drawing/2014/main" id="{99A20F08-1E3A-4CC1-81BD-E657D98B215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54</a:t>
            </a:fld>
            <a:endParaRPr lang="en-GB"/>
          </a:p>
        </p:txBody>
      </p:sp>
      <p:graphicFrame>
        <p:nvGraphicFramePr>
          <p:cNvPr id="6" name="Tabla 5">
            <a:extLst>
              <a:ext uri="{FF2B5EF4-FFF2-40B4-BE49-F238E27FC236}">
                <a16:creationId xmlns:a16="http://schemas.microsoft.com/office/drawing/2014/main" id="{BC150E5F-85D8-4B6D-85B7-ED37BC08DA9C}"/>
              </a:ext>
            </a:extLst>
          </p:cNvPr>
          <p:cNvGraphicFramePr>
            <a:graphicFrameLocks noGrp="1"/>
          </p:cNvGraphicFramePr>
          <p:nvPr>
            <p:extLst>
              <p:ext uri="{D42A27DB-BD31-4B8C-83A1-F6EECF244321}">
                <p14:modId xmlns:p14="http://schemas.microsoft.com/office/powerpoint/2010/main" val="2815501470"/>
              </p:ext>
            </p:extLst>
          </p:nvPr>
        </p:nvGraphicFramePr>
        <p:xfrm>
          <a:off x="139701" y="1453919"/>
          <a:ext cx="7974124" cy="2907859"/>
        </p:xfrm>
        <a:graphic>
          <a:graphicData uri="http://schemas.openxmlformats.org/drawingml/2006/table">
            <a:tbl>
              <a:tblPr firstRow="1" firstCol="1" bandRow="1">
                <a:tableStyleId>{5940675A-B579-460E-94D1-54222C63F5DA}</a:tableStyleId>
              </a:tblPr>
              <a:tblGrid>
                <a:gridCol w="2657734">
                  <a:extLst>
                    <a:ext uri="{9D8B030D-6E8A-4147-A177-3AD203B41FA5}">
                      <a16:colId xmlns:a16="http://schemas.microsoft.com/office/drawing/2014/main" val="2722007841"/>
                    </a:ext>
                  </a:extLst>
                </a:gridCol>
                <a:gridCol w="2657734">
                  <a:extLst>
                    <a:ext uri="{9D8B030D-6E8A-4147-A177-3AD203B41FA5}">
                      <a16:colId xmlns:a16="http://schemas.microsoft.com/office/drawing/2014/main" val="1272750731"/>
                    </a:ext>
                  </a:extLst>
                </a:gridCol>
                <a:gridCol w="2658656">
                  <a:extLst>
                    <a:ext uri="{9D8B030D-6E8A-4147-A177-3AD203B41FA5}">
                      <a16:colId xmlns:a16="http://schemas.microsoft.com/office/drawing/2014/main" val="1070667927"/>
                    </a:ext>
                  </a:extLst>
                </a:gridCol>
              </a:tblGrid>
              <a:tr h="61433">
                <a:tc>
                  <a:txBody>
                    <a:bodyPr/>
                    <a:lstStyle/>
                    <a:p>
                      <a:pPr algn="just">
                        <a:lnSpc>
                          <a:spcPct val="150000"/>
                        </a:lnSpc>
                        <a:spcAft>
                          <a:spcPts val="800"/>
                        </a:spcAft>
                      </a:pPr>
                      <a:r>
                        <a:rPr lang="es-ES" sz="900">
                          <a:effectLst/>
                        </a:rPr>
                        <a:t>Código</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Requisitos</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Descripción</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3449033155"/>
                  </a:ext>
                </a:extLst>
              </a:tr>
              <a:tr h="466972">
                <a:tc>
                  <a:txBody>
                    <a:bodyPr/>
                    <a:lstStyle/>
                    <a:p>
                      <a:pPr algn="just">
                        <a:lnSpc>
                          <a:spcPct val="150000"/>
                        </a:lnSpc>
                        <a:spcAft>
                          <a:spcPts val="800"/>
                        </a:spcAft>
                      </a:pPr>
                      <a:r>
                        <a:rPr lang="es-ES" sz="900">
                          <a:effectLst/>
                        </a:rPr>
                        <a:t>RNF0</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Datos Necesarios</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En caso de presentarse alguna excepción el sistema debe mostrar un mensaje de error que muestra la descripción del evento</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621774021"/>
                  </a:ext>
                </a:extLst>
              </a:tr>
              <a:tr h="289099">
                <a:tc>
                  <a:txBody>
                    <a:bodyPr/>
                    <a:lstStyle/>
                    <a:p>
                      <a:pPr algn="just">
                        <a:lnSpc>
                          <a:spcPct val="150000"/>
                        </a:lnSpc>
                        <a:spcAft>
                          <a:spcPts val="800"/>
                        </a:spcAft>
                      </a:pPr>
                      <a:r>
                        <a:rPr lang="es-ES" sz="900">
                          <a:effectLst/>
                        </a:rPr>
                        <a:t>RNF1</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Confirmar guardar cambios</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Siempre debe pedir confirmación el usuario antes de guardar los cambios en el sistema</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172687981"/>
                  </a:ext>
                </a:extLst>
              </a:tr>
              <a:tr h="229807">
                <a:tc>
                  <a:txBody>
                    <a:bodyPr/>
                    <a:lstStyle/>
                    <a:p>
                      <a:pPr algn="just">
                        <a:lnSpc>
                          <a:spcPct val="150000"/>
                        </a:lnSpc>
                        <a:spcAft>
                          <a:spcPts val="800"/>
                        </a:spcAft>
                      </a:pPr>
                      <a:r>
                        <a:rPr lang="es-ES" sz="900">
                          <a:effectLst/>
                        </a:rPr>
                        <a:t>RNF2</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Tiempo de respuesta aceptable</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Para el ingreso al sistema el tiempo que tarde sea menor a 10 segundos</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161534460"/>
                  </a:ext>
                </a:extLst>
              </a:tr>
              <a:tr h="229807">
                <a:tc>
                  <a:txBody>
                    <a:bodyPr/>
                    <a:lstStyle/>
                    <a:p>
                      <a:pPr algn="just">
                        <a:lnSpc>
                          <a:spcPct val="150000"/>
                        </a:lnSpc>
                        <a:spcAft>
                          <a:spcPts val="800"/>
                        </a:spcAft>
                      </a:pPr>
                      <a:r>
                        <a:rPr lang="es-ES" sz="900">
                          <a:effectLst/>
                        </a:rPr>
                        <a:t>RNF3</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Facilidad de uso</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El sistema será fácil uso, intuitivo y sencillo para los usuarios</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2088205141"/>
                  </a:ext>
                </a:extLst>
              </a:tr>
              <a:tr h="466972">
                <a:tc>
                  <a:txBody>
                    <a:bodyPr/>
                    <a:lstStyle/>
                    <a:p>
                      <a:pPr algn="just">
                        <a:lnSpc>
                          <a:spcPct val="150000"/>
                        </a:lnSpc>
                        <a:spcAft>
                          <a:spcPts val="800"/>
                        </a:spcAft>
                      </a:pPr>
                      <a:r>
                        <a:rPr lang="es-ES" sz="900">
                          <a:effectLst/>
                        </a:rPr>
                        <a:t>RNF4</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Seguridad</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Se garantizará la seguridad haciendo uso de nombres de usuario y contraseña que definan los diferentes roles de cada uno de los usuarios</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2131829342"/>
                  </a:ext>
                </a:extLst>
              </a:tr>
              <a:tr h="170516">
                <a:tc>
                  <a:txBody>
                    <a:bodyPr/>
                    <a:lstStyle/>
                    <a:p>
                      <a:pPr algn="just">
                        <a:lnSpc>
                          <a:spcPct val="150000"/>
                        </a:lnSpc>
                        <a:spcAft>
                          <a:spcPts val="800"/>
                        </a:spcAft>
                      </a:pPr>
                      <a:r>
                        <a:rPr lang="es-ES" sz="900" dirty="0">
                          <a:effectLst/>
                        </a:rPr>
                        <a:t>RNF5</a:t>
                      </a:r>
                      <a:endParaRPr lang="es-419" sz="900" dirty="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Interfaz</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dirty="0">
                          <a:effectLst/>
                        </a:rPr>
                        <a:t>El sistema deberá tener una interfaz gráfica amigable</a:t>
                      </a:r>
                      <a:endParaRPr lang="es-419" sz="900" dirty="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503169023"/>
                  </a:ext>
                </a:extLst>
              </a:tr>
            </a:tbl>
          </a:graphicData>
        </a:graphic>
      </p:graphicFrame>
    </p:spTree>
    <p:extLst>
      <p:ext uri="{BB962C8B-B14F-4D97-AF65-F5344CB8AC3E}">
        <p14:creationId xmlns:p14="http://schemas.microsoft.com/office/powerpoint/2010/main" val="2306125624"/>
      </p:ext>
    </p:extLst>
  </p:cSld>
  <p:clrMapOvr>
    <a:masterClrMapping/>
  </p:clrMapOvr>
  <p:transition spd="slow">
    <p:push dir="u"/>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E11EDD-16A2-4D9C-A93E-F3D256B15F8E}"/>
              </a:ext>
            </a:extLst>
          </p:cNvPr>
          <p:cNvSpPr>
            <a:spLocks noGrp="1"/>
          </p:cNvSpPr>
          <p:nvPr>
            <p:ph type="title"/>
          </p:nvPr>
        </p:nvSpPr>
        <p:spPr/>
        <p:txBody>
          <a:bodyPr/>
          <a:lstStyle/>
          <a:p>
            <a:r>
              <a:rPr lang="es-419" dirty="0"/>
              <a:t>REQUISITOS NO FUNCIONALES</a:t>
            </a:r>
          </a:p>
        </p:txBody>
      </p:sp>
      <p:sp>
        <p:nvSpPr>
          <p:cNvPr id="5" name="Marcador de número de diapositiva 4">
            <a:extLst>
              <a:ext uri="{FF2B5EF4-FFF2-40B4-BE49-F238E27FC236}">
                <a16:creationId xmlns:a16="http://schemas.microsoft.com/office/drawing/2014/main" id="{99A20F08-1E3A-4CC1-81BD-E657D98B215B}"/>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55</a:t>
            </a:fld>
            <a:endParaRPr lang="en-GB"/>
          </a:p>
        </p:txBody>
      </p:sp>
      <p:graphicFrame>
        <p:nvGraphicFramePr>
          <p:cNvPr id="6" name="Tabla 5">
            <a:extLst>
              <a:ext uri="{FF2B5EF4-FFF2-40B4-BE49-F238E27FC236}">
                <a16:creationId xmlns:a16="http://schemas.microsoft.com/office/drawing/2014/main" id="{BC150E5F-85D8-4B6D-85B7-ED37BC08DA9C}"/>
              </a:ext>
            </a:extLst>
          </p:cNvPr>
          <p:cNvGraphicFramePr>
            <a:graphicFrameLocks noGrp="1"/>
          </p:cNvGraphicFramePr>
          <p:nvPr>
            <p:extLst>
              <p:ext uri="{D42A27DB-BD31-4B8C-83A1-F6EECF244321}">
                <p14:modId xmlns:p14="http://schemas.microsoft.com/office/powerpoint/2010/main" val="3397319657"/>
              </p:ext>
            </p:extLst>
          </p:nvPr>
        </p:nvGraphicFramePr>
        <p:xfrm>
          <a:off x="152401" y="1428519"/>
          <a:ext cx="7974124" cy="2988814"/>
        </p:xfrm>
        <a:graphic>
          <a:graphicData uri="http://schemas.openxmlformats.org/drawingml/2006/table">
            <a:tbl>
              <a:tblPr firstRow="1" firstCol="1" bandRow="1">
                <a:tableStyleId>{5940675A-B579-460E-94D1-54222C63F5DA}</a:tableStyleId>
              </a:tblPr>
              <a:tblGrid>
                <a:gridCol w="2657734">
                  <a:extLst>
                    <a:ext uri="{9D8B030D-6E8A-4147-A177-3AD203B41FA5}">
                      <a16:colId xmlns:a16="http://schemas.microsoft.com/office/drawing/2014/main" val="2722007841"/>
                    </a:ext>
                  </a:extLst>
                </a:gridCol>
                <a:gridCol w="2657734">
                  <a:extLst>
                    <a:ext uri="{9D8B030D-6E8A-4147-A177-3AD203B41FA5}">
                      <a16:colId xmlns:a16="http://schemas.microsoft.com/office/drawing/2014/main" val="1272750731"/>
                    </a:ext>
                  </a:extLst>
                </a:gridCol>
                <a:gridCol w="2658656">
                  <a:extLst>
                    <a:ext uri="{9D8B030D-6E8A-4147-A177-3AD203B41FA5}">
                      <a16:colId xmlns:a16="http://schemas.microsoft.com/office/drawing/2014/main" val="1070667927"/>
                    </a:ext>
                  </a:extLst>
                </a:gridCol>
              </a:tblGrid>
              <a:tr h="61433">
                <a:tc>
                  <a:txBody>
                    <a:bodyPr/>
                    <a:lstStyle/>
                    <a:p>
                      <a:pPr algn="just">
                        <a:lnSpc>
                          <a:spcPct val="150000"/>
                        </a:lnSpc>
                        <a:spcAft>
                          <a:spcPts val="800"/>
                        </a:spcAft>
                      </a:pPr>
                      <a:r>
                        <a:rPr lang="es-ES" sz="900">
                          <a:effectLst/>
                        </a:rPr>
                        <a:t>RNF6</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Multiplataforma</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El sistema deberá adaptarse a cualquier sistema operativo y servidor</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3449033155"/>
                  </a:ext>
                </a:extLst>
              </a:tr>
              <a:tr h="466972">
                <a:tc>
                  <a:txBody>
                    <a:bodyPr/>
                    <a:lstStyle/>
                    <a:p>
                      <a:pPr algn="just">
                        <a:lnSpc>
                          <a:spcPct val="150000"/>
                        </a:lnSpc>
                        <a:spcAft>
                          <a:spcPts val="800"/>
                        </a:spcAft>
                      </a:pPr>
                      <a:r>
                        <a:rPr lang="es-ES" sz="900">
                          <a:effectLst/>
                        </a:rPr>
                        <a:t>RNF7</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Lenguaje de programación</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El software se desarrollará en el lenguaje de programación creado por Google, Dart</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621774021"/>
                  </a:ext>
                </a:extLst>
              </a:tr>
              <a:tr h="289099">
                <a:tc>
                  <a:txBody>
                    <a:bodyPr/>
                    <a:lstStyle/>
                    <a:p>
                      <a:pPr algn="just">
                        <a:lnSpc>
                          <a:spcPct val="150000"/>
                        </a:lnSpc>
                        <a:spcAft>
                          <a:spcPts val="800"/>
                        </a:spcAft>
                      </a:pPr>
                      <a:r>
                        <a:rPr lang="es-ES" sz="900">
                          <a:effectLst/>
                        </a:rPr>
                        <a:t>RNF8</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Base de datos</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Los datos van a ser almacenados en una base de datos MySQL</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172687981"/>
                  </a:ext>
                </a:extLst>
              </a:tr>
              <a:tr h="229807">
                <a:tc>
                  <a:txBody>
                    <a:bodyPr/>
                    <a:lstStyle/>
                    <a:p>
                      <a:pPr algn="just">
                        <a:lnSpc>
                          <a:spcPct val="150000"/>
                        </a:lnSpc>
                        <a:spcAft>
                          <a:spcPts val="800"/>
                        </a:spcAft>
                      </a:pPr>
                      <a:r>
                        <a:rPr lang="es-ES" sz="900">
                          <a:effectLst/>
                        </a:rPr>
                        <a:t>RNF9</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dirty="0">
                          <a:effectLst/>
                        </a:rPr>
                        <a:t>Entrada de datos</a:t>
                      </a:r>
                      <a:endParaRPr lang="es-419" sz="900" dirty="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El sistema no deberá tener problema con el trabajo al utilizar los distintos periféricos de entradas.</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161534460"/>
                  </a:ext>
                </a:extLst>
              </a:tr>
              <a:tr h="229807">
                <a:tc>
                  <a:txBody>
                    <a:bodyPr/>
                    <a:lstStyle/>
                    <a:p>
                      <a:pPr algn="just">
                        <a:lnSpc>
                          <a:spcPct val="150000"/>
                        </a:lnSpc>
                        <a:spcAft>
                          <a:spcPts val="800"/>
                        </a:spcAft>
                      </a:pPr>
                      <a:r>
                        <a:rPr lang="es-ES" sz="900">
                          <a:effectLst/>
                        </a:rPr>
                        <a:t>RNF10</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Tiempo Online</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dirty="0">
                          <a:effectLst/>
                        </a:rPr>
                        <a:t>La aplicación deberá permanecer activa las 24 horas del día y los siete días de la semana</a:t>
                      </a:r>
                      <a:endParaRPr lang="es-419" sz="900" dirty="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2088205141"/>
                  </a:ext>
                </a:extLst>
              </a:tr>
              <a:tr h="466972">
                <a:tc>
                  <a:txBody>
                    <a:bodyPr/>
                    <a:lstStyle/>
                    <a:p>
                      <a:pPr algn="just">
                        <a:lnSpc>
                          <a:spcPct val="150000"/>
                        </a:lnSpc>
                        <a:spcAft>
                          <a:spcPts val="800"/>
                        </a:spcAft>
                      </a:pPr>
                      <a:r>
                        <a:rPr lang="es-ES" sz="900">
                          <a:effectLst/>
                        </a:rPr>
                        <a:t>RNF11</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Integridad de los datos</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dirty="0">
                          <a:effectLst/>
                        </a:rPr>
                        <a:t>El sistema deberá poseer una validación para los distintos formularios que se encuentren dentro de la aplicación </a:t>
                      </a:r>
                      <a:endParaRPr lang="es-419" sz="900" dirty="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2131829342"/>
                  </a:ext>
                </a:extLst>
              </a:tr>
              <a:tr h="170516">
                <a:tc>
                  <a:txBody>
                    <a:bodyPr/>
                    <a:lstStyle/>
                    <a:p>
                      <a:pPr algn="just">
                        <a:lnSpc>
                          <a:spcPct val="150000"/>
                        </a:lnSpc>
                        <a:spcAft>
                          <a:spcPts val="800"/>
                        </a:spcAft>
                      </a:pPr>
                      <a:r>
                        <a:rPr lang="es-ES" sz="900">
                          <a:effectLst/>
                        </a:rPr>
                        <a:t>RNF6</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a:effectLst/>
                        </a:rPr>
                        <a:t>Multiplataforma</a:t>
                      </a:r>
                      <a:endParaRPr lang="es-419" sz="90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tc>
                  <a:txBody>
                    <a:bodyPr/>
                    <a:lstStyle/>
                    <a:p>
                      <a:pPr algn="just">
                        <a:lnSpc>
                          <a:spcPct val="150000"/>
                        </a:lnSpc>
                        <a:spcAft>
                          <a:spcPts val="800"/>
                        </a:spcAft>
                      </a:pPr>
                      <a:r>
                        <a:rPr lang="es-ES" sz="900" dirty="0">
                          <a:effectLst/>
                        </a:rPr>
                        <a:t>El sistema deberá adaptarse a cualquier sistema operativo y servidor</a:t>
                      </a:r>
                      <a:endParaRPr lang="es-419" sz="900" dirty="0">
                        <a:effectLst/>
                        <a:latin typeface="Arial" panose="020B0604020202020204" pitchFamily="34" charset="0"/>
                        <a:ea typeface="Arial" panose="020B0604020202020204" pitchFamily="34" charset="0"/>
                        <a:cs typeface="Times New Roman" panose="02020603050405020304" pitchFamily="18" charset="0"/>
                      </a:endParaRPr>
                    </a:p>
                  </a:txBody>
                  <a:tcPr marL="15013" marR="15013" marT="0" marB="0"/>
                </a:tc>
                <a:extLst>
                  <a:ext uri="{0D108BD9-81ED-4DB2-BD59-A6C34878D82A}">
                    <a16:rowId xmlns:a16="http://schemas.microsoft.com/office/drawing/2014/main" val="503169023"/>
                  </a:ext>
                </a:extLst>
              </a:tr>
            </a:tbl>
          </a:graphicData>
        </a:graphic>
      </p:graphicFrame>
    </p:spTree>
    <p:extLst>
      <p:ext uri="{BB962C8B-B14F-4D97-AF65-F5344CB8AC3E}">
        <p14:creationId xmlns:p14="http://schemas.microsoft.com/office/powerpoint/2010/main" val="3547064905"/>
      </p:ext>
    </p:extLst>
  </p:cSld>
  <p:clrMapOvr>
    <a:masterClrMapping/>
  </p:clrMapOvr>
  <p:transition spd="slow">
    <p:push dir="u"/>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A1C4D2C-9153-4BA0-A818-873BEF2179B6}"/>
              </a:ext>
            </a:extLst>
          </p:cNvPr>
          <p:cNvSpPr>
            <a:spLocks noGrp="1"/>
          </p:cNvSpPr>
          <p:nvPr>
            <p:ph type="title"/>
          </p:nvPr>
        </p:nvSpPr>
        <p:spPr/>
        <p:txBody>
          <a:bodyPr/>
          <a:lstStyle/>
          <a:p>
            <a:r>
              <a:rPr lang="es-419" dirty="0"/>
              <a:t>DIAGRAMAS DE LOS CASOS DE USO</a:t>
            </a:r>
          </a:p>
        </p:txBody>
      </p:sp>
      <p:sp>
        <p:nvSpPr>
          <p:cNvPr id="5" name="Marcador de número de diapositiva 4">
            <a:extLst>
              <a:ext uri="{FF2B5EF4-FFF2-40B4-BE49-F238E27FC236}">
                <a16:creationId xmlns:a16="http://schemas.microsoft.com/office/drawing/2014/main" id="{3BB3EA54-2081-4C8D-8D79-F32E2DAB2E74}"/>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56</a:t>
            </a:fld>
            <a:endParaRPr lang="en-GB"/>
          </a:p>
        </p:txBody>
      </p:sp>
      <p:pic>
        <p:nvPicPr>
          <p:cNvPr id="6" name="Imagen 5">
            <a:extLst>
              <a:ext uri="{FF2B5EF4-FFF2-40B4-BE49-F238E27FC236}">
                <a16:creationId xmlns:a16="http://schemas.microsoft.com/office/drawing/2014/main" id="{AC9EC8EC-9352-49E3-884D-DB6C8DEA6D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5500" y="1346201"/>
            <a:ext cx="2768600" cy="3605899"/>
          </a:xfrm>
          <a:prstGeom prst="rect">
            <a:avLst/>
          </a:prstGeom>
          <a:noFill/>
          <a:ln>
            <a:noFill/>
          </a:ln>
        </p:spPr>
      </p:pic>
      <p:pic>
        <p:nvPicPr>
          <p:cNvPr id="7" name="Imagen 6">
            <a:extLst>
              <a:ext uri="{FF2B5EF4-FFF2-40B4-BE49-F238E27FC236}">
                <a16:creationId xmlns:a16="http://schemas.microsoft.com/office/drawing/2014/main" id="{4D8A5169-E103-49CC-98D2-D5E666A2F175}"/>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3443475" y="1498600"/>
            <a:ext cx="4164013" cy="2908809"/>
          </a:xfrm>
          <a:prstGeom prst="rect">
            <a:avLst/>
          </a:prstGeom>
          <a:noFill/>
          <a:ln>
            <a:noFill/>
          </a:ln>
        </p:spPr>
      </p:pic>
    </p:spTree>
    <p:extLst>
      <p:ext uri="{BB962C8B-B14F-4D97-AF65-F5344CB8AC3E}">
        <p14:creationId xmlns:p14="http://schemas.microsoft.com/office/powerpoint/2010/main" val="1642631070"/>
      </p:ext>
    </p:extLst>
  </p:cSld>
  <p:clrMapOvr>
    <a:masterClrMapping/>
  </p:clrMapOvr>
  <p:transition spd="slow">
    <p:push dir="u"/>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7FB3D91-0436-4CB7-AC20-C76C288FBBC5}"/>
              </a:ext>
            </a:extLst>
          </p:cNvPr>
          <p:cNvSpPr>
            <a:spLocks noGrp="1"/>
          </p:cNvSpPr>
          <p:nvPr>
            <p:ph type="title"/>
          </p:nvPr>
        </p:nvSpPr>
        <p:spPr/>
        <p:txBody>
          <a:bodyPr/>
          <a:lstStyle/>
          <a:p>
            <a:r>
              <a:rPr lang="es-419" dirty="0"/>
              <a:t>DIAGRAMAS DE SECUENCIAS</a:t>
            </a:r>
          </a:p>
        </p:txBody>
      </p:sp>
      <p:sp>
        <p:nvSpPr>
          <p:cNvPr id="5" name="Marcador de número de diapositiva 4">
            <a:extLst>
              <a:ext uri="{FF2B5EF4-FFF2-40B4-BE49-F238E27FC236}">
                <a16:creationId xmlns:a16="http://schemas.microsoft.com/office/drawing/2014/main" id="{80050896-1F3D-4EAA-AEA0-61B74CF58B5E}"/>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57</a:t>
            </a:fld>
            <a:endParaRPr lang="en-GB"/>
          </a:p>
        </p:txBody>
      </p:sp>
      <p:pic>
        <p:nvPicPr>
          <p:cNvPr id="6" name="Imagen 5">
            <a:extLst>
              <a:ext uri="{FF2B5EF4-FFF2-40B4-BE49-F238E27FC236}">
                <a16:creationId xmlns:a16="http://schemas.microsoft.com/office/drawing/2014/main" id="{E9E0AA48-07B5-48D1-8E04-38901D87C3DF}"/>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55476" y="1468542"/>
            <a:ext cx="3804776" cy="3167958"/>
          </a:xfrm>
          <a:prstGeom prst="rect">
            <a:avLst/>
          </a:prstGeom>
          <a:noFill/>
          <a:ln>
            <a:noFill/>
          </a:ln>
        </p:spPr>
      </p:pic>
      <p:pic>
        <p:nvPicPr>
          <p:cNvPr id="8" name="Imagen 7">
            <a:extLst>
              <a:ext uri="{FF2B5EF4-FFF2-40B4-BE49-F238E27FC236}">
                <a16:creationId xmlns:a16="http://schemas.microsoft.com/office/drawing/2014/main" id="{A9F61F7B-ECF2-4C57-B4DB-BEC8A869446E}"/>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437274" y="1468541"/>
            <a:ext cx="2954125" cy="3167959"/>
          </a:xfrm>
          <a:prstGeom prst="rect">
            <a:avLst/>
          </a:prstGeom>
          <a:noFill/>
          <a:ln>
            <a:noFill/>
          </a:ln>
        </p:spPr>
      </p:pic>
    </p:spTree>
    <p:extLst>
      <p:ext uri="{BB962C8B-B14F-4D97-AF65-F5344CB8AC3E}">
        <p14:creationId xmlns:p14="http://schemas.microsoft.com/office/powerpoint/2010/main" val="2269949957"/>
      </p:ext>
    </p:extLst>
  </p:cSld>
  <p:clrMapOvr>
    <a:masterClrMapping/>
  </p:clrMapOvr>
  <p:transition spd="slow">
    <p:push dir="u"/>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651C10-937B-4C0B-B769-EADA7EFAE927}"/>
              </a:ext>
            </a:extLst>
          </p:cNvPr>
          <p:cNvSpPr>
            <a:spLocks noGrp="1"/>
          </p:cNvSpPr>
          <p:nvPr>
            <p:ph type="title"/>
          </p:nvPr>
        </p:nvSpPr>
        <p:spPr/>
        <p:txBody>
          <a:bodyPr/>
          <a:lstStyle/>
          <a:p>
            <a:r>
              <a:rPr lang="es-419" dirty="0"/>
              <a:t>DISEÑO DEL SISTEMA: DIAGRAMA DE CLASES</a:t>
            </a:r>
          </a:p>
        </p:txBody>
      </p:sp>
      <p:sp>
        <p:nvSpPr>
          <p:cNvPr id="5" name="Marcador de número de diapositiva 4">
            <a:extLst>
              <a:ext uri="{FF2B5EF4-FFF2-40B4-BE49-F238E27FC236}">
                <a16:creationId xmlns:a16="http://schemas.microsoft.com/office/drawing/2014/main" id="{B3BB72A9-8BC1-49CD-9A50-500C3C5D708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58</a:t>
            </a:fld>
            <a:endParaRPr lang="en-GB"/>
          </a:p>
        </p:txBody>
      </p:sp>
      <p:pic>
        <p:nvPicPr>
          <p:cNvPr id="6" name="Imagen 5">
            <a:extLst>
              <a:ext uri="{FF2B5EF4-FFF2-40B4-BE49-F238E27FC236}">
                <a16:creationId xmlns:a16="http://schemas.microsoft.com/office/drawing/2014/main" id="{9808FED0-D0BD-4BD5-9CC8-E330F61F78ED}"/>
              </a:ext>
            </a:extLst>
          </p:cNvPr>
          <p:cNvPicPr/>
          <p:nvPr/>
        </p:nvPicPr>
        <p:blipFill>
          <a:blip r:embed="rId2">
            <a:extLst>
              <a:ext uri="{28A0092B-C50C-407E-A947-70E740481C1C}">
                <a14:useLocalDpi xmlns:a14="http://schemas.microsoft.com/office/drawing/2010/main" val="0"/>
              </a:ext>
            </a:extLst>
          </a:blip>
          <a:stretch>
            <a:fillRect/>
          </a:stretch>
        </p:blipFill>
        <p:spPr bwMode="auto">
          <a:xfrm>
            <a:off x="1710055" y="1437640"/>
            <a:ext cx="3954145" cy="3313285"/>
          </a:xfrm>
          <a:prstGeom prst="rect">
            <a:avLst/>
          </a:prstGeom>
          <a:noFill/>
          <a:ln>
            <a:noFill/>
          </a:ln>
        </p:spPr>
      </p:pic>
    </p:spTree>
    <p:extLst>
      <p:ext uri="{BB962C8B-B14F-4D97-AF65-F5344CB8AC3E}">
        <p14:creationId xmlns:p14="http://schemas.microsoft.com/office/powerpoint/2010/main" val="3472403995"/>
      </p:ext>
    </p:extLst>
  </p:cSld>
  <p:clrMapOvr>
    <a:masterClrMapping/>
  </p:clrMapOvr>
  <p:transition spd="slow">
    <p:push dir="u"/>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22B791-182E-4C47-914B-34B0BB06592A}"/>
              </a:ext>
            </a:extLst>
          </p:cNvPr>
          <p:cNvSpPr>
            <a:spLocks noGrp="1"/>
          </p:cNvSpPr>
          <p:nvPr>
            <p:ph type="title"/>
          </p:nvPr>
        </p:nvSpPr>
        <p:spPr/>
        <p:txBody>
          <a:bodyPr/>
          <a:lstStyle/>
          <a:p>
            <a:r>
              <a:rPr lang="es-419" dirty="0"/>
              <a:t>DISEÑO DE BASE DE DATO CONCEPTUAL</a:t>
            </a:r>
          </a:p>
        </p:txBody>
      </p:sp>
      <p:sp>
        <p:nvSpPr>
          <p:cNvPr id="5" name="Marcador de número de diapositiva 4">
            <a:extLst>
              <a:ext uri="{FF2B5EF4-FFF2-40B4-BE49-F238E27FC236}">
                <a16:creationId xmlns:a16="http://schemas.microsoft.com/office/drawing/2014/main" id="{BE4C5033-7D63-4E8A-8C6D-870FA396B8F7}"/>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59</a:t>
            </a:fld>
            <a:endParaRPr lang="en-GB"/>
          </a:p>
        </p:txBody>
      </p:sp>
      <p:pic>
        <p:nvPicPr>
          <p:cNvPr id="6" name="Imagen 5">
            <a:extLst>
              <a:ext uri="{FF2B5EF4-FFF2-40B4-BE49-F238E27FC236}">
                <a16:creationId xmlns:a16="http://schemas.microsoft.com/office/drawing/2014/main" id="{049C42A0-5E5B-4165-BB40-3A9020E0FB8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95743" y="1476782"/>
            <a:ext cx="4435157" cy="3481668"/>
          </a:xfrm>
          <a:prstGeom prst="rect">
            <a:avLst/>
          </a:prstGeom>
          <a:noFill/>
          <a:ln>
            <a:noFill/>
          </a:ln>
        </p:spPr>
      </p:pic>
    </p:spTree>
    <p:extLst>
      <p:ext uri="{BB962C8B-B14F-4D97-AF65-F5344CB8AC3E}">
        <p14:creationId xmlns:p14="http://schemas.microsoft.com/office/powerpoint/2010/main" val="2868800073"/>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5"/>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t>PROCESOS DEL SISTEMA ACTUAL</a:t>
            </a:r>
            <a:endParaRPr dirty="0">
              <a:solidFill>
                <a:schemeClr val="lt1"/>
              </a:solidFill>
            </a:endParaRPr>
          </a:p>
        </p:txBody>
      </p:sp>
      <p:sp>
        <p:nvSpPr>
          <p:cNvPr id="172" name="Google Shape;172;p25"/>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6</a:t>
            </a:fld>
            <a:endParaRPr/>
          </a:p>
        </p:txBody>
      </p:sp>
      <p:grpSp>
        <p:nvGrpSpPr>
          <p:cNvPr id="173" name="Google Shape;173;p25"/>
          <p:cNvGrpSpPr/>
          <p:nvPr/>
        </p:nvGrpSpPr>
        <p:grpSpPr>
          <a:xfrm>
            <a:off x="293683" y="574116"/>
            <a:ext cx="309041" cy="403123"/>
            <a:chOff x="590250" y="244200"/>
            <a:chExt cx="407975" cy="532175"/>
          </a:xfrm>
        </p:grpSpPr>
        <p:sp>
          <p:nvSpPr>
            <p:cNvPr id="174" name="Google Shape;174;p25"/>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p25"/>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 name="Google Shape;176;p25"/>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 name="Google Shape;177;p25"/>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 name="Google Shape;178;p25"/>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 name="Google Shape;179;p25"/>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 name="Google Shape;180;p25"/>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 name="Google Shape;181;p25"/>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 name="Google Shape;182;p25"/>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25"/>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25"/>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 name="Google Shape;185;p25"/>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 name="Google Shape;186;p25"/>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 name="Google Shape;187;p25"/>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188" name="Google Shape;188;p25"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189" name="Google Shape;189;p25"/>
          <p:cNvPicPr preferRelativeResize="0"/>
          <p:nvPr/>
        </p:nvPicPr>
        <p:blipFill rotWithShape="1">
          <a:blip r:embed="rId4">
            <a:alphaModFix/>
          </a:blip>
          <a:srcRect l="24005" r="29278"/>
          <a:stretch/>
        </p:blipFill>
        <p:spPr>
          <a:xfrm rot="5400000">
            <a:off x="470191" y="1511987"/>
            <a:ext cx="2818405" cy="3392342"/>
          </a:xfrm>
          <a:prstGeom prst="rect">
            <a:avLst/>
          </a:prstGeom>
          <a:noFill/>
          <a:ln>
            <a:noFill/>
          </a:ln>
        </p:spPr>
      </p:pic>
      <p:sp>
        <p:nvSpPr>
          <p:cNvPr id="190" name="Google Shape;190;p25"/>
          <p:cNvSpPr/>
          <p:nvPr/>
        </p:nvSpPr>
        <p:spPr>
          <a:xfrm>
            <a:off x="3694941" y="1776792"/>
            <a:ext cx="420065" cy="333139"/>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1" name="Google Shape;191;p25"/>
          <p:cNvSpPr/>
          <p:nvPr/>
        </p:nvSpPr>
        <p:spPr>
          <a:xfrm>
            <a:off x="3694941" y="2993201"/>
            <a:ext cx="420065" cy="333139"/>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2" name="Google Shape;192;p25"/>
          <p:cNvSpPr/>
          <p:nvPr/>
        </p:nvSpPr>
        <p:spPr>
          <a:xfrm>
            <a:off x="3728313" y="4087164"/>
            <a:ext cx="420065" cy="333139"/>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93" name="Google Shape;193;p25"/>
          <p:cNvSpPr/>
          <p:nvPr/>
        </p:nvSpPr>
        <p:spPr>
          <a:xfrm>
            <a:off x="3694941" y="1722902"/>
            <a:ext cx="2250663" cy="3837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s-BO" sz="1800" b="0" i="0" u="none" strike="noStrike" cap="none">
                <a:solidFill>
                  <a:schemeClr val="accent1"/>
                </a:solidFill>
                <a:latin typeface="Arial"/>
                <a:ea typeface="Arial"/>
                <a:cs typeface="Arial"/>
                <a:sym typeface="Arial"/>
              </a:rPr>
              <a:t>Derivación</a:t>
            </a:r>
            <a:endParaRPr lang="es-BO" sz="1400" b="0" i="0" u="none" strike="noStrike" cap="none">
              <a:solidFill>
                <a:srgbClr val="000000"/>
              </a:solidFill>
              <a:latin typeface="Arial"/>
              <a:ea typeface="Arial"/>
              <a:cs typeface="Arial"/>
              <a:sym typeface="Arial"/>
            </a:endParaRPr>
          </a:p>
        </p:txBody>
      </p:sp>
      <p:sp>
        <p:nvSpPr>
          <p:cNvPr id="194" name="Google Shape;194;p25"/>
          <p:cNvSpPr/>
          <p:nvPr/>
        </p:nvSpPr>
        <p:spPr>
          <a:xfrm>
            <a:off x="3861802" y="2961353"/>
            <a:ext cx="2250663" cy="3837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dirty="0" err="1">
                <a:solidFill>
                  <a:schemeClr val="accent1"/>
                </a:solidFill>
                <a:latin typeface="Arial"/>
                <a:ea typeface="Arial"/>
                <a:cs typeface="Arial"/>
                <a:sym typeface="Arial"/>
              </a:rPr>
              <a:t>Translocación</a:t>
            </a:r>
            <a:endParaRPr sz="1400" b="0" i="0" u="none" strike="noStrike" cap="none" dirty="0">
              <a:solidFill>
                <a:srgbClr val="000000"/>
              </a:solidFill>
              <a:latin typeface="Arial"/>
              <a:ea typeface="Arial"/>
              <a:cs typeface="Arial"/>
              <a:sym typeface="Arial"/>
            </a:endParaRPr>
          </a:p>
        </p:txBody>
      </p:sp>
      <p:sp>
        <p:nvSpPr>
          <p:cNvPr id="195" name="Google Shape;195;p25"/>
          <p:cNvSpPr/>
          <p:nvPr/>
        </p:nvSpPr>
        <p:spPr>
          <a:xfrm>
            <a:off x="3634871" y="4036516"/>
            <a:ext cx="2250663" cy="38378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dirty="0" err="1">
                <a:solidFill>
                  <a:schemeClr val="accent1"/>
                </a:solidFill>
                <a:latin typeface="Arial"/>
                <a:ea typeface="Arial"/>
                <a:cs typeface="Arial"/>
                <a:sym typeface="Arial"/>
              </a:rPr>
              <a:t>Deceso</a:t>
            </a:r>
            <a:endParaRPr sz="1400" b="0" i="0" u="none" strike="noStrike" cap="none" dirty="0">
              <a:solidFill>
                <a:srgbClr val="000000"/>
              </a:solidFill>
              <a:latin typeface="Arial"/>
              <a:ea typeface="Arial"/>
              <a:cs typeface="Arial"/>
              <a:sym typeface="Arial"/>
            </a:endParaRPr>
          </a:p>
        </p:txBody>
      </p:sp>
      <p:sp>
        <p:nvSpPr>
          <p:cNvPr id="196" name="Google Shape;196;p25"/>
          <p:cNvSpPr/>
          <p:nvPr/>
        </p:nvSpPr>
        <p:spPr>
          <a:xfrm>
            <a:off x="627757" y="1453718"/>
            <a:ext cx="2503272"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3 FINALES</a:t>
            </a:r>
            <a:endParaRPr sz="1400" b="0" i="0" u="none" strike="noStrike" cap="none">
              <a:solidFill>
                <a:srgbClr val="000000"/>
              </a:solidFill>
              <a:latin typeface="Arial"/>
              <a:ea typeface="Arial"/>
              <a:cs typeface="Arial"/>
              <a:sym typeface="Arial"/>
            </a:endParaRPr>
          </a:p>
        </p:txBody>
      </p:sp>
      <p:pic>
        <p:nvPicPr>
          <p:cNvPr id="197" name="Google Shape;197;p25" descr="Carlos Rezniceck: “Comprobamos que se puede vivir de cuidar la naturaleza y  el turismo” | EL DEBER"/>
          <p:cNvPicPr preferRelativeResize="0"/>
          <p:nvPr/>
        </p:nvPicPr>
        <p:blipFill rotWithShape="1">
          <a:blip r:embed="rId5">
            <a:alphaModFix/>
          </a:blip>
          <a:srcRect t="5801" b="8028"/>
          <a:stretch/>
        </p:blipFill>
        <p:spPr>
          <a:xfrm>
            <a:off x="5805185" y="1269117"/>
            <a:ext cx="1924339" cy="1099820"/>
          </a:xfrm>
          <a:prstGeom prst="rect">
            <a:avLst/>
          </a:prstGeom>
          <a:noFill/>
          <a:ln>
            <a:noFill/>
          </a:ln>
        </p:spPr>
      </p:pic>
      <p:pic>
        <p:nvPicPr>
          <p:cNvPr id="198" name="Google Shape;198;p25" descr="Biocentro Guembé - Bellezas Latinoamericanas Santa Cruz de La Sierra"/>
          <p:cNvPicPr preferRelativeResize="0"/>
          <p:nvPr/>
        </p:nvPicPr>
        <p:blipFill rotWithShape="1">
          <a:blip r:embed="rId6">
            <a:alphaModFix/>
          </a:blip>
          <a:srcRect/>
          <a:stretch/>
        </p:blipFill>
        <p:spPr>
          <a:xfrm>
            <a:off x="5805185" y="2658915"/>
            <a:ext cx="1869924" cy="1006882"/>
          </a:xfrm>
          <a:prstGeom prst="rect">
            <a:avLst/>
          </a:prstGeom>
          <a:noFill/>
          <a:ln>
            <a:noFill/>
          </a:ln>
        </p:spPr>
      </p:pic>
      <p:pic>
        <p:nvPicPr>
          <p:cNvPr id="199" name="Google Shape;199;p25" descr="Aparece un jabalí muerto en una cuneta asturiana"/>
          <p:cNvPicPr preferRelativeResize="0"/>
          <p:nvPr/>
        </p:nvPicPr>
        <p:blipFill rotWithShape="1">
          <a:blip r:embed="rId7">
            <a:alphaModFix/>
          </a:blip>
          <a:srcRect/>
          <a:stretch/>
        </p:blipFill>
        <p:spPr>
          <a:xfrm>
            <a:off x="5805185" y="3720289"/>
            <a:ext cx="1806649" cy="1016240"/>
          </a:xfrm>
          <a:prstGeom prst="rect">
            <a:avLst/>
          </a:prstGeom>
          <a:noFill/>
          <a:ln>
            <a:noFill/>
          </a:ln>
        </p:spPr>
      </p:pic>
    </p:spTree>
  </p:cSld>
  <p:clrMapOvr>
    <a:masterClrMapping/>
  </p:clrMapOvr>
  <p:transition spd="slow">
    <p:push/>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AA9488-3EE2-4529-94BA-652A813DD854}"/>
              </a:ext>
            </a:extLst>
          </p:cNvPr>
          <p:cNvSpPr>
            <a:spLocks noGrp="1"/>
          </p:cNvSpPr>
          <p:nvPr>
            <p:ph type="title"/>
          </p:nvPr>
        </p:nvSpPr>
        <p:spPr/>
        <p:txBody>
          <a:bodyPr/>
          <a:lstStyle/>
          <a:p>
            <a:r>
              <a:rPr lang="es-419" dirty="0"/>
              <a:t>DISEÑO DE BASE DE DATOS FÍSICO</a:t>
            </a:r>
          </a:p>
        </p:txBody>
      </p:sp>
      <p:sp>
        <p:nvSpPr>
          <p:cNvPr id="5" name="Marcador de número de diapositiva 4">
            <a:extLst>
              <a:ext uri="{FF2B5EF4-FFF2-40B4-BE49-F238E27FC236}">
                <a16:creationId xmlns:a16="http://schemas.microsoft.com/office/drawing/2014/main" id="{AE71EFF2-C33D-4232-8269-02064CC7DFF6}"/>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60</a:t>
            </a:fld>
            <a:endParaRPr lang="en-GB"/>
          </a:p>
        </p:txBody>
      </p:sp>
      <p:pic>
        <p:nvPicPr>
          <p:cNvPr id="6" name="Imagen 5">
            <a:extLst>
              <a:ext uri="{FF2B5EF4-FFF2-40B4-BE49-F238E27FC236}">
                <a16:creationId xmlns:a16="http://schemas.microsoft.com/office/drawing/2014/main" id="{8CF06DEF-150E-4BBF-9799-EB891D190EB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44395" y="1569233"/>
            <a:ext cx="3126105" cy="3382867"/>
          </a:xfrm>
          <a:prstGeom prst="rect">
            <a:avLst/>
          </a:prstGeom>
          <a:noFill/>
          <a:ln>
            <a:noFill/>
          </a:ln>
        </p:spPr>
      </p:pic>
    </p:spTree>
    <p:extLst>
      <p:ext uri="{BB962C8B-B14F-4D97-AF65-F5344CB8AC3E}">
        <p14:creationId xmlns:p14="http://schemas.microsoft.com/office/powerpoint/2010/main" val="4241173620"/>
      </p:ext>
    </p:extLst>
  </p:cSld>
  <p:clrMapOvr>
    <a:masterClrMapping/>
  </p:clrMapOvr>
  <p:transition spd="slow">
    <p:push dir="u"/>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graphicFrame>
        <p:nvGraphicFramePr>
          <p:cNvPr id="2" name="Tabla 2">
            <a:extLst>
              <a:ext uri="{FF2B5EF4-FFF2-40B4-BE49-F238E27FC236}">
                <a16:creationId xmlns:a16="http://schemas.microsoft.com/office/drawing/2014/main" id="{81C63817-8CBB-6BEC-272C-A5F45F80BDED}"/>
              </a:ext>
            </a:extLst>
          </p:cNvPr>
          <p:cNvGraphicFramePr>
            <a:graphicFrameLocks noGrp="1"/>
          </p:cNvGraphicFramePr>
          <p:nvPr>
            <p:extLst>
              <p:ext uri="{D42A27DB-BD31-4B8C-83A1-F6EECF244321}">
                <p14:modId xmlns:p14="http://schemas.microsoft.com/office/powerpoint/2010/main" val="2367683217"/>
              </p:ext>
            </p:extLst>
          </p:nvPr>
        </p:nvGraphicFramePr>
        <p:xfrm>
          <a:off x="1080807" y="1874925"/>
          <a:ext cx="6096000" cy="2222584"/>
        </p:xfrm>
        <a:graphic>
          <a:graphicData uri="http://schemas.openxmlformats.org/drawingml/2006/table">
            <a:tbl>
              <a:tblPr firstRow="1" bandRow="1">
                <a:tableStyleId>{5940675A-B579-460E-94D1-54222C63F5DA}</a:tableStyleId>
              </a:tblPr>
              <a:tblGrid>
                <a:gridCol w="3048000">
                  <a:extLst>
                    <a:ext uri="{9D8B030D-6E8A-4147-A177-3AD203B41FA5}">
                      <a16:colId xmlns:a16="http://schemas.microsoft.com/office/drawing/2014/main" val="3278507422"/>
                    </a:ext>
                  </a:extLst>
                </a:gridCol>
                <a:gridCol w="3048000">
                  <a:extLst>
                    <a:ext uri="{9D8B030D-6E8A-4147-A177-3AD203B41FA5}">
                      <a16:colId xmlns:a16="http://schemas.microsoft.com/office/drawing/2014/main" val="1863338840"/>
                    </a:ext>
                  </a:extLst>
                </a:gridCol>
              </a:tblGrid>
              <a:tr h="355656">
                <a:tc>
                  <a:txBody>
                    <a:bodyPr/>
                    <a:lstStyle/>
                    <a:p>
                      <a:r>
                        <a:rPr lang="es-ES" dirty="0"/>
                        <a:t>Gestor de Base de Datos</a:t>
                      </a:r>
                      <a:endParaRPr lang="es-BO" dirty="0"/>
                    </a:p>
                  </a:txBody>
                  <a:tcPr/>
                </a:tc>
                <a:tc>
                  <a:txBody>
                    <a:bodyPr/>
                    <a:lstStyle/>
                    <a:p>
                      <a:r>
                        <a:rPr lang="es-ES" dirty="0"/>
                        <a:t>Lenguaje de programación</a:t>
                      </a:r>
                      <a:endParaRPr lang="es-BO" dirty="0"/>
                    </a:p>
                  </a:txBody>
                  <a:tcPr/>
                </a:tc>
                <a:extLst>
                  <a:ext uri="{0D108BD9-81ED-4DB2-BD59-A6C34878D82A}">
                    <a16:rowId xmlns:a16="http://schemas.microsoft.com/office/drawing/2014/main" val="2659578872"/>
                  </a:ext>
                </a:extLst>
              </a:tr>
              <a:tr h="933464">
                <a:tc rowSpan="2">
                  <a:txBody>
                    <a:bodyPr/>
                    <a:lstStyle/>
                    <a:p>
                      <a:endParaRPr lang="es-BO" dirty="0"/>
                    </a:p>
                  </a:txBody>
                  <a:tcPr/>
                </a:tc>
                <a:tc>
                  <a:txBody>
                    <a:bodyPr/>
                    <a:lstStyle/>
                    <a:p>
                      <a:endParaRPr lang="es-BO"/>
                    </a:p>
                  </a:txBody>
                  <a:tcPr/>
                </a:tc>
                <a:extLst>
                  <a:ext uri="{0D108BD9-81ED-4DB2-BD59-A6C34878D82A}">
                    <a16:rowId xmlns:a16="http://schemas.microsoft.com/office/drawing/2014/main" val="3424906660"/>
                  </a:ext>
                </a:extLst>
              </a:tr>
              <a:tr h="933464">
                <a:tc vMerge="1">
                  <a:txBody>
                    <a:bodyPr/>
                    <a:lstStyle/>
                    <a:p>
                      <a:endParaRPr lang="es-BO" dirty="0"/>
                    </a:p>
                  </a:txBody>
                  <a:tcPr/>
                </a:tc>
                <a:tc>
                  <a:txBody>
                    <a:bodyPr/>
                    <a:lstStyle/>
                    <a:p>
                      <a:endParaRPr lang="es-BO" dirty="0"/>
                    </a:p>
                  </a:txBody>
                  <a:tcPr/>
                </a:tc>
                <a:extLst>
                  <a:ext uri="{0D108BD9-81ED-4DB2-BD59-A6C34878D82A}">
                    <a16:rowId xmlns:a16="http://schemas.microsoft.com/office/drawing/2014/main" val="276728787"/>
                  </a:ext>
                </a:extLst>
              </a:tr>
            </a:tbl>
          </a:graphicData>
        </a:graphic>
      </p:graphicFrame>
      <p:sp>
        <p:nvSpPr>
          <p:cNvPr id="412" name="Google Shape;412;p8"/>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solidFill>
                  <a:schemeClr val="lt1"/>
                </a:solidFill>
              </a:rPr>
              <a:t>HERRAMIENTAS DE DESARROLLO</a:t>
            </a:r>
            <a:endParaRPr dirty="0">
              <a:solidFill>
                <a:schemeClr val="lt1"/>
              </a:solidFill>
            </a:endParaRPr>
          </a:p>
        </p:txBody>
      </p:sp>
      <p:sp>
        <p:nvSpPr>
          <p:cNvPr id="413" name="Google Shape;413;p8"/>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61</a:t>
            </a:fld>
            <a:endParaRPr/>
          </a:p>
        </p:txBody>
      </p:sp>
      <p:grpSp>
        <p:nvGrpSpPr>
          <p:cNvPr id="414" name="Google Shape;414;p8"/>
          <p:cNvGrpSpPr/>
          <p:nvPr/>
        </p:nvGrpSpPr>
        <p:grpSpPr>
          <a:xfrm>
            <a:off x="293683" y="574116"/>
            <a:ext cx="309041" cy="403123"/>
            <a:chOff x="590250" y="244200"/>
            <a:chExt cx="407975" cy="532175"/>
          </a:xfrm>
        </p:grpSpPr>
        <p:sp>
          <p:nvSpPr>
            <p:cNvPr id="415" name="Google Shape;415;p8"/>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8"/>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8"/>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8"/>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8"/>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8"/>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8"/>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8"/>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8"/>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8"/>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8"/>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8"/>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8"/>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8"/>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429" name="Google Shape;429;p8"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pic>
        <p:nvPicPr>
          <p:cNvPr id="435" name="Google Shape;435;p8" descr="Dart programming language | Dart"/>
          <p:cNvPicPr preferRelativeResize="0"/>
          <p:nvPr/>
        </p:nvPicPr>
        <p:blipFill rotWithShape="1">
          <a:blip r:embed="rId4">
            <a:alphaModFix/>
          </a:blip>
          <a:srcRect/>
          <a:stretch/>
        </p:blipFill>
        <p:spPr>
          <a:xfrm>
            <a:off x="4927410" y="2325857"/>
            <a:ext cx="1362553" cy="765008"/>
          </a:xfrm>
          <a:prstGeom prst="rect">
            <a:avLst/>
          </a:prstGeom>
          <a:noFill/>
          <a:ln>
            <a:noFill/>
          </a:ln>
        </p:spPr>
      </p:pic>
      <p:pic>
        <p:nvPicPr>
          <p:cNvPr id="437" name="Google Shape;437;p8" descr="MySQL SELECT: Realizar consultas a una base de datos"/>
          <p:cNvPicPr preferRelativeResize="0"/>
          <p:nvPr/>
        </p:nvPicPr>
        <p:blipFill rotWithShape="1">
          <a:blip r:embed="rId5">
            <a:alphaModFix/>
          </a:blip>
          <a:srcRect/>
          <a:stretch/>
        </p:blipFill>
        <p:spPr>
          <a:xfrm>
            <a:off x="1577406" y="2498134"/>
            <a:ext cx="1920887" cy="1185462"/>
          </a:xfrm>
          <a:prstGeom prst="rect">
            <a:avLst/>
          </a:prstGeom>
          <a:noFill/>
          <a:ln>
            <a:noFill/>
          </a:ln>
        </p:spPr>
      </p:pic>
      <p:pic>
        <p:nvPicPr>
          <p:cNvPr id="1026" name="Picture 2">
            <a:extLst>
              <a:ext uri="{FF2B5EF4-FFF2-40B4-BE49-F238E27FC236}">
                <a16:creationId xmlns:a16="http://schemas.microsoft.com/office/drawing/2014/main" id="{EC30C272-DEBE-ABD0-E6AD-E19CCCC8D0B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8191" y="3323992"/>
            <a:ext cx="1281772" cy="6925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F471FD-AA89-4D9A-7970-12DF31B23934}"/>
              </a:ext>
            </a:extLst>
          </p:cNvPr>
          <p:cNvSpPr>
            <a:spLocks noGrp="1"/>
          </p:cNvSpPr>
          <p:nvPr>
            <p:ph type="title"/>
          </p:nvPr>
        </p:nvSpPr>
        <p:spPr/>
        <p:txBody>
          <a:bodyPr/>
          <a:lstStyle/>
          <a:p>
            <a:r>
              <a:rPr lang="es-ES" dirty="0"/>
              <a:t>IMPLEMENTACIÓN DEL SISTEMA</a:t>
            </a:r>
            <a:endParaRPr lang="es-BO" dirty="0"/>
          </a:p>
        </p:txBody>
      </p:sp>
      <p:sp>
        <p:nvSpPr>
          <p:cNvPr id="5" name="Marcador de número de diapositiva 4">
            <a:extLst>
              <a:ext uri="{FF2B5EF4-FFF2-40B4-BE49-F238E27FC236}">
                <a16:creationId xmlns:a16="http://schemas.microsoft.com/office/drawing/2014/main" id="{9DBCE533-2539-072E-1CC8-20C65F308D4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62</a:t>
            </a:fld>
            <a:endParaRPr lang="en-GB"/>
          </a:p>
        </p:txBody>
      </p:sp>
      <p:pic>
        <p:nvPicPr>
          <p:cNvPr id="7" name="Imagen 6">
            <a:extLst>
              <a:ext uri="{FF2B5EF4-FFF2-40B4-BE49-F238E27FC236}">
                <a16:creationId xmlns:a16="http://schemas.microsoft.com/office/drawing/2014/main" id="{F8354B96-0035-9239-1B82-14428A357351}"/>
              </a:ext>
            </a:extLst>
          </p:cNvPr>
          <p:cNvPicPr>
            <a:picLocks noChangeAspect="1"/>
          </p:cNvPicPr>
          <p:nvPr/>
        </p:nvPicPr>
        <p:blipFill>
          <a:blip r:embed="rId2"/>
          <a:stretch>
            <a:fillRect/>
          </a:stretch>
        </p:blipFill>
        <p:spPr>
          <a:xfrm>
            <a:off x="4137278" y="1632922"/>
            <a:ext cx="1467297" cy="2941232"/>
          </a:xfrm>
          <a:prstGeom prst="rect">
            <a:avLst/>
          </a:prstGeom>
        </p:spPr>
      </p:pic>
      <p:pic>
        <p:nvPicPr>
          <p:cNvPr id="9" name="Imagen 8">
            <a:extLst>
              <a:ext uri="{FF2B5EF4-FFF2-40B4-BE49-F238E27FC236}">
                <a16:creationId xmlns:a16="http://schemas.microsoft.com/office/drawing/2014/main" id="{4E30F8A2-FEF8-39C7-EA68-5685D0FFA2E7}"/>
              </a:ext>
            </a:extLst>
          </p:cNvPr>
          <p:cNvPicPr>
            <a:picLocks noChangeAspect="1"/>
          </p:cNvPicPr>
          <p:nvPr/>
        </p:nvPicPr>
        <p:blipFill>
          <a:blip r:embed="rId3"/>
          <a:stretch>
            <a:fillRect/>
          </a:stretch>
        </p:blipFill>
        <p:spPr>
          <a:xfrm>
            <a:off x="765784" y="1657773"/>
            <a:ext cx="1427654" cy="2978727"/>
          </a:xfrm>
          <a:prstGeom prst="rect">
            <a:avLst/>
          </a:prstGeom>
        </p:spPr>
      </p:pic>
      <p:pic>
        <p:nvPicPr>
          <p:cNvPr id="11" name="Imagen 10">
            <a:extLst>
              <a:ext uri="{FF2B5EF4-FFF2-40B4-BE49-F238E27FC236}">
                <a16:creationId xmlns:a16="http://schemas.microsoft.com/office/drawing/2014/main" id="{5C7C7C4B-FEA9-42BE-13E7-EB2F5330EBFF}"/>
              </a:ext>
            </a:extLst>
          </p:cNvPr>
          <p:cNvPicPr>
            <a:picLocks noChangeAspect="1"/>
          </p:cNvPicPr>
          <p:nvPr/>
        </p:nvPicPr>
        <p:blipFill>
          <a:blip r:embed="rId4"/>
          <a:stretch>
            <a:fillRect/>
          </a:stretch>
        </p:blipFill>
        <p:spPr>
          <a:xfrm>
            <a:off x="2429396" y="1632922"/>
            <a:ext cx="1427654" cy="2941232"/>
          </a:xfrm>
          <a:prstGeom prst="rect">
            <a:avLst/>
          </a:prstGeom>
        </p:spPr>
      </p:pic>
      <p:pic>
        <p:nvPicPr>
          <p:cNvPr id="13" name="Imagen 12">
            <a:extLst>
              <a:ext uri="{FF2B5EF4-FFF2-40B4-BE49-F238E27FC236}">
                <a16:creationId xmlns:a16="http://schemas.microsoft.com/office/drawing/2014/main" id="{0C74F90D-98E6-D337-FA75-FCEBBE55C95B}"/>
              </a:ext>
            </a:extLst>
          </p:cNvPr>
          <p:cNvPicPr>
            <a:picLocks noChangeAspect="1"/>
          </p:cNvPicPr>
          <p:nvPr/>
        </p:nvPicPr>
        <p:blipFill>
          <a:blip r:embed="rId5"/>
          <a:stretch>
            <a:fillRect/>
          </a:stretch>
        </p:blipFill>
        <p:spPr>
          <a:xfrm>
            <a:off x="5839296" y="1632922"/>
            <a:ext cx="1475513" cy="2941232"/>
          </a:xfrm>
          <a:prstGeom prst="rect">
            <a:avLst/>
          </a:prstGeom>
        </p:spPr>
      </p:pic>
    </p:spTree>
    <p:extLst>
      <p:ext uri="{BB962C8B-B14F-4D97-AF65-F5344CB8AC3E}">
        <p14:creationId xmlns:p14="http://schemas.microsoft.com/office/powerpoint/2010/main" val="21817400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F471FD-AA89-4D9A-7970-12DF31B23934}"/>
              </a:ext>
            </a:extLst>
          </p:cNvPr>
          <p:cNvSpPr>
            <a:spLocks noGrp="1"/>
          </p:cNvSpPr>
          <p:nvPr>
            <p:ph type="title"/>
          </p:nvPr>
        </p:nvSpPr>
        <p:spPr/>
        <p:txBody>
          <a:bodyPr/>
          <a:lstStyle/>
          <a:p>
            <a:r>
              <a:rPr lang="es-ES" dirty="0"/>
              <a:t>IMPLEMENTACIÓN DEL SISTEMA</a:t>
            </a:r>
            <a:endParaRPr lang="es-BO" dirty="0"/>
          </a:p>
        </p:txBody>
      </p:sp>
      <p:sp>
        <p:nvSpPr>
          <p:cNvPr id="5" name="Marcador de número de diapositiva 4">
            <a:extLst>
              <a:ext uri="{FF2B5EF4-FFF2-40B4-BE49-F238E27FC236}">
                <a16:creationId xmlns:a16="http://schemas.microsoft.com/office/drawing/2014/main" id="{9DBCE533-2539-072E-1CC8-20C65F308D41}"/>
              </a:ext>
            </a:extLst>
          </p:cNvPr>
          <p:cNvSpPr>
            <a:spLocks noGrp="1"/>
          </p:cNvSpPr>
          <p:nvPr>
            <p:ph type="sldNum" idx="12"/>
          </p:nvPr>
        </p:nvSpPr>
        <p:spPr/>
        <p:txBody>
          <a:bodyPr/>
          <a:lstStyle/>
          <a:p>
            <a:pPr marL="0" lvl="0" indent="0" algn="l" rtl="0">
              <a:spcBef>
                <a:spcPts val="0"/>
              </a:spcBef>
              <a:spcAft>
                <a:spcPts val="0"/>
              </a:spcAft>
              <a:buNone/>
            </a:pPr>
            <a:fld id="{00000000-1234-1234-1234-123412341234}" type="slidenum">
              <a:rPr lang="en-GB" smtClean="0"/>
              <a:t>63</a:t>
            </a:fld>
            <a:endParaRPr lang="en-GB"/>
          </a:p>
        </p:txBody>
      </p:sp>
      <p:pic>
        <p:nvPicPr>
          <p:cNvPr id="4" name="Imagen 3">
            <a:extLst>
              <a:ext uri="{FF2B5EF4-FFF2-40B4-BE49-F238E27FC236}">
                <a16:creationId xmlns:a16="http://schemas.microsoft.com/office/drawing/2014/main" id="{A3D36326-7CB7-3DF6-EFDB-3A6440859F4B}"/>
              </a:ext>
            </a:extLst>
          </p:cNvPr>
          <p:cNvPicPr>
            <a:picLocks noChangeAspect="1"/>
          </p:cNvPicPr>
          <p:nvPr/>
        </p:nvPicPr>
        <p:blipFill>
          <a:blip r:embed="rId2"/>
          <a:stretch>
            <a:fillRect/>
          </a:stretch>
        </p:blipFill>
        <p:spPr>
          <a:xfrm>
            <a:off x="346530" y="1486797"/>
            <a:ext cx="3775198" cy="3149703"/>
          </a:xfrm>
          <a:prstGeom prst="rect">
            <a:avLst/>
          </a:prstGeom>
        </p:spPr>
      </p:pic>
      <p:pic>
        <p:nvPicPr>
          <p:cNvPr id="8" name="Imagen 7">
            <a:extLst>
              <a:ext uri="{FF2B5EF4-FFF2-40B4-BE49-F238E27FC236}">
                <a16:creationId xmlns:a16="http://schemas.microsoft.com/office/drawing/2014/main" id="{ED42DACB-3B41-05DA-1D20-C461A42D7EE0}"/>
              </a:ext>
            </a:extLst>
          </p:cNvPr>
          <p:cNvPicPr>
            <a:picLocks noChangeAspect="1"/>
          </p:cNvPicPr>
          <p:nvPr/>
        </p:nvPicPr>
        <p:blipFill>
          <a:blip r:embed="rId3"/>
          <a:stretch>
            <a:fillRect/>
          </a:stretch>
        </p:blipFill>
        <p:spPr>
          <a:xfrm>
            <a:off x="4327656" y="1486796"/>
            <a:ext cx="4282944" cy="2884313"/>
          </a:xfrm>
          <a:prstGeom prst="rect">
            <a:avLst/>
          </a:prstGeom>
        </p:spPr>
      </p:pic>
    </p:spTree>
    <p:extLst>
      <p:ext uri="{BB962C8B-B14F-4D97-AF65-F5344CB8AC3E}">
        <p14:creationId xmlns:p14="http://schemas.microsoft.com/office/powerpoint/2010/main" val="24505251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9"/>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64</a:t>
            </a:fld>
            <a:endParaRPr/>
          </a:p>
        </p:txBody>
      </p:sp>
      <p:sp>
        <p:nvSpPr>
          <p:cNvPr id="501" name="Google Shape;501;p9"/>
          <p:cNvSpPr txBox="1">
            <a:spLocks noGrp="1"/>
          </p:cNvSpPr>
          <p:nvPr>
            <p:ph type="ctrTitle" idx="4294967295"/>
          </p:nvPr>
        </p:nvSpPr>
        <p:spPr>
          <a:xfrm>
            <a:off x="1274762" y="2470469"/>
            <a:ext cx="6594475" cy="1158875"/>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2000"/>
              <a:buFont typeface="Roboto Condensed"/>
              <a:buNone/>
            </a:pPr>
            <a:r>
              <a:rPr lang="en-GB" sz="6000" b="1" i="0" u="none" strike="noStrike" cap="none">
                <a:solidFill>
                  <a:srgbClr val="FF9800"/>
                </a:solidFill>
                <a:latin typeface="Roboto Condensed"/>
                <a:ea typeface="Roboto Condensed"/>
                <a:cs typeface="Roboto Condensed"/>
                <a:sym typeface="Roboto Condensed"/>
              </a:rPr>
              <a:t>GRACIAS!</a:t>
            </a:r>
            <a:endParaRPr sz="2000" b="1" i="0" u="none" strike="noStrike" cap="none">
              <a:solidFill>
                <a:srgbClr val="FFFFFF"/>
              </a:solidFill>
              <a:latin typeface="Roboto Condensed"/>
              <a:ea typeface="Roboto Condensed"/>
              <a:cs typeface="Roboto Condensed"/>
              <a:sym typeface="Roboto Condensed"/>
            </a:endParaRPr>
          </a:p>
        </p:txBody>
      </p:sp>
      <p:grpSp>
        <p:nvGrpSpPr>
          <p:cNvPr id="502" name="Google Shape;502;p9"/>
          <p:cNvGrpSpPr/>
          <p:nvPr/>
        </p:nvGrpSpPr>
        <p:grpSpPr>
          <a:xfrm>
            <a:off x="3996210" y="966817"/>
            <a:ext cx="1197664" cy="1126777"/>
            <a:chOff x="5972700" y="2330200"/>
            <a:chExt cx="411625" cy="387275"/>
          </a:xfrm>
        </p:grpSpPr>
        <p:sp>
          <p:nvSpPr>
            <p:cNvPr id="503" name="Google Shape;503;p9"/>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9"/>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3F5378"/>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Tree>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0"/>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t>PROCESOS DEL SISTEMA ACTUAL</a:t>
            </a:r>
            <a:endParaRPr dirty="0">
              <a:solidFill>
                <a:schemeClr val="lt1"/>
              </a:solidFill>
            </a:endParaRPr>
          </a:p>
        </p:txBody>
      </p:sp>
      <p:sp>
        <p:nvSpPr>
          <p:cNvPr id="205" name="Google Shape;205;p20"/>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7</a:t>
            </a:fld>
            <a:endParaRPr/>
          </a:p>
        </p:txBody>
      </p:sp>
      <p:grpSp>
        <p:nvGrpSpPr>
          <p:cNvPr id="206" name="Google Shape;206;p20"/>
          <p:cNvGrpSpPr/>
          <p:nvPr/>
        </p:nvGrpSpPr>
        <p:grpSpPr>
          <a:xfrm>
            <a:off x="293683" y="574116"/>
            <a:ext cx="309041" cy="403123"/>
            <a:chOff x="590250" y="244200"/>
            <a:chExt cx="407975" cy="532175"/>
          </a:xfrm>
        </p:grpSpPr>
        <p:sp>
          <p:nvSpPr>
            <p:cNvPr id="207" name="Google Shape;207;p20"/>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 name="Google Shape;208;p20"/>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20"/>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20"/>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20"/>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 name="Google Shape;212;p20"/>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 name="Google Shape;213;p20"/>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 name="Google Shape;214;p20"/>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 name="Google Shape;215;p20"/>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20"/>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20"/>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 name="Google Shape;218;p20"/>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 name="Google Shape;219;p20"/>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20"/>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21" name="Google Shape;221;p20" descr="https://scontent.fsrz1-1.fna.fbcdn.net/v/t1.0-1/14724492_978796692229739_438860292888958377_n.jpg?oh=680c8541d1d45d5dd1eb9ec6769f16c5&amp;oe=5ACA1DB9"/>
          <p:cNvPicPr preferRelativeResize="0"/>
          <p:nvPr/>
        </p:nvPicPr>
        <p:blipFill rotWithShape="1">
          <a:blip r:embed="rId3">
            <a:alphaModFix/>
          </a:blip>
          <a:srcRect b="30700"/>
          <a:stretch/>
        </p:blipFill>
        <p:spPr>
          <a:xfrm>
            <a:off x="7813072" y="71236"/>
            <a:ext cx="1184625" cy="820939"/>
          </a:xfrm>
          <a:prstGeom prst="ellipse">
            <a:avLst/>
          </a:prstGeom>
          <a:noFill/>
          <a:ln>
            <a:noFill/>
          </a:ln>
        </p:spPr>
      </p:pic>
      <p:sp>
        <p:nvSpPr>
          <p:cNvPr id="222" name="Google Shape;222;p20"/>
          <p:cNvSpPr/>
          <p:nvPr/>
        </p:nvSpPr>
        <p:spPr>
          <a:xfrm>
            <a:off x="3813592" y="3120703"/>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20"/>
          <p:cNvSpPr/>
          <p:nvPr/>
        </p:nvSpPr>
        <p:spPr>
          <a:xfrm>
            <a:off x="684666" y="1325719"/>
            <a:ext cx="749436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ACTA DE </a:t>
            </a:r>
            <a:r>
              <a:rPr lang="en-GB" sz="1800">
                <a:solidFill>
                  <a:schemeClr val="accent1"/>
                </a:solidFill>
              </a:rPr>
              <a:t>DERIVACIÓN</a:t>
            </a:r>
            <a:r>
              <a:rPr lang="en-GB" sz="1800" b="0" i="0" u="none" strike="noStrike" cap="none">
                <a:solidFill>
                  <a:schemeClr val="accent1"/>
                </a:solidFill>
                <a:latin typeface="Arial"/>
                <a:ea typeface="Arial"/>
                <a:cs typeface="Arial"/>
                <a:sym typeface="Arial"/>
              </a:rPr>
              <a:t> FAUNA SILVESTRE</a:t>
            </a:r>
            <a:endParaRPr sz="1400" b="0" i="0" u="none" strike="noStrike" cap="none">
              <a:solidFill>
                <a:srgbClr val="000000"/>
              </a:solidFill>
              <a:latin typeface="Arial"/>
              <a:ea typeface="Arial"/>
              <a:cs typeface="Arial"/>
              <a:sym typeface="Arial"/>
            </a:endParaRPr>
          </a:p>
        </p:txBody>
      </p:sp>
      <p:pic>
        <p:nvPicPr>
          <p:cNvPr id="224" name="Google Shape;224;p20"/>
          <p:cNvPicPr preferRelativeResize="0"/>
          <p:nvPr/>
        </p:nvPicPr>
        <p:blipFill rotWithShape="1">
          <a:blip r:embed="rId4">
            <a:alphaModFix/>
          </a:blip>
          <a:srcRect l="10251" r="7632"/>
          <a:stretch/>
        </p:blipFill>
        <p:spPr>
          <a:xfrm rot="5400000">
            <a:off x="795493" y="2285740"/>
            <a:ext cx="2888929" cy="2115879"/>
          </a:xfrm>
          <a:prstGeom prst="rect">
            <a:avLst/>
          </a:prstGeom>
          <a:noFill/>
          <a:ln>
            <a:noFill/>
          </a:ln>
          <a:effectLst>
            <a:outerShdw blurRad="292100" dist="139700" dir="2700000" algn="tl" rotWithShape="0">
              <a:srgbClr val="333333">
                <a:alpha val="63921"/>
              </a:srgbClr>
            </a:outerShdw>
          </a:effectLst>
        </p:spPr>
      </p:pic>
      <p:pic>
        <p:nvPicPr>
          <p:cNvPr id="225" name="Google Shape;225;p20" descr="Jaguar | Santa cruz de la sierra, Zoologico, Jaguar"/>
          <p:cNvPicPr preferRelativeResize="0"/>
          <p:nvPr/>
        </p:nvPicPr>
        <p:blipFill rotWithShape="1">
          <a:blip r:embed="rId5">
            <a:alphaModFix/>
          </a:blip>
          <a:srcRect/>
          <a:stretch/>
        </p:blipFill>
        <p:spPr>
          <a:xfrm>
            <a:off x="4497206" y="1861954"/>
            <a:ext cx="2838055" cy="2838055"/>
          </a:xfrm>
          <a:prstGeom prst="rect">
            <a:avLst/>
          </a:prstGeom>
          <a:noFill/>
          <a:ln>
            <a:noFill/>
          </a:ln>
        </p:spPr>
      </p:pic>
    </p:spTree>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t>PROCESOS DEL SISTEMA ACTUAL</a:t>
            </a:r>
            <a:endParaRPr dirty="0">
              <a:solidFill>
                <a:schemeClr val="lt1"/>
              </a:solidFill>
            </a:endParaRPr>
          </a:p>
        </p:txBody>
      </p:sp>
      <p:sp>
        <p:nvSpPr>
          <p:cNvPr id="231" name="Google Shape;231;p2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8</a:t>
            </a:fld>
            <a:endParaRPr/>
          </a:p>
        </p:txBody>
      </p:sp>
      <p:grpSp>
        <p:nvGrpSpPr>
          <p:cNvPr id="232" name="Google Shape;232;p21"/>
          <p:cNvGrpSpPr/>
          <p:nvPr/>
        </p:nvGrpSpPr>
        <p:grpSpPr>
          <a:xfrm>
            <a:off x="293683" y="574116"/>
            <a:ext cx="309041" cy="403123"/>
            <a:chOff x="590250" y="244200"/>
            <a:chExt cx="407975" cy="532175"/>
          </a:xfrm>
        </p:grpSpPr>
        <p:sp>
          <p:nvSpPr>
            <p:cNvPr id="233" name="Google Shape;233;p21"/>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4" name="Google Shape;234;p21"/>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5" name="Google Shape;235;p21"/>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6" name="Google Shape;236;p21"/>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21"/>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21"/>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21"/>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p21"/>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1" name="Google Shape;241;p21"/>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 name="Google Shape;242;p21"/>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 name="Google Shape;243;p21"/>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 name="Google Shape;244;p21"/>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 name="Google Shape;245;p21"/>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 name="Google Shape;246;p21"/>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47" name="Google Shape;247;p21"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sp>
        <p:nvSpPr>
          <p:cNvPr id="248" name="Google Shape;248;p21"/>
          <p:cNvSpPr/>
          <p:nvPr/>
        </p:nvSpPr>
        <p:spPr>
          <a:xfrm>
            <a:off x="3752015" y="2953405"/>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49" name="Google Shape;249;p21"/>
          <p:cNvPicPr preferRelativeResize="0"/>
          <p:nvPr/>
        </p:nvPicPr>
        <p:blipFill rotWithShape="1">
          <a:blip r:embed="rId4">
            <a:alphaModFix/>
          </a:blip>
          <a:srcRect t="535" r="21033"/>
          <a:stretch/>
        </p:blipFill>
        <p:spPr>
          <a:xfrm>
            <a:off x="4433777" y="1862768"/>
            <a:ext cx="3518679" cy="2741246"/>
          </a:xfrm>
          <a:prstGeom prst="rect">
            <a:avLst/>
          </a:prstGeom>
          <a:noFill/>
          <a:ln>
            <a:noFill/>
          </a:ln>
          <a:effectLst>
            <a:outerShdw blurRad="292100" dist="139700" dir="2700000" algn="tl" rotWithShape="0">
              <a:srgbClr val="333333">
                <a:alpha val="63921"/>
              </a:srgbClr>
            </a:outerShdw>
          </a:effectLst>
        </p:spPr>
      </p:pic>
      <p:pic>
        <p:nvPicPr>
          <p:cNvPr id="250" name="Google Shape;250;p21"/>
          <p:cNvPicPr preferRelativeResize="0"/>
          <p:nvPr/>
        </p:nvPicPr>
        <p:blipFill rotWithShape="1">
          <a:blip r:embed="rId5">
            <a:alphaModFix/>
          </a:blip>
          <a:srcRect l="4540" r="5269"/>
          <a:stretch/>
        </p:blipFill>
        <p:spPr>
          <a:xfrm rot="5400000">
            <a:off x="457130" y="2341303"/>
            <a:ext cx="3010638" cy="2053568"/>
          </a:xfrm>
          <a:prstGeom prst="rect">
            <a:avLst/>
          </a:prstGeom>
          <a:noFill/>
          <a:ln>
            <a:noFill/>
          </a:ln>
          <a:effectLst>
            <a:outerShdw blurRad="292100" dist="139700" dir="2700000" algn="tl" rotWithShape="0">
              <a:srgbClr val="333333">
                <a:alpha val="63921"/>
              </a:srgbClr>
            </a:outerShdw>
          </a:effectLst>
        </p:spPr>
      </p:pic>
      <p:sp>
        <p:nvSpPr>
          <p:cNvPr id="251" name="Google Shape;251;p21"/>
          <p:cNvSpPr/>
          <p:nvPr/>
        </p:nvSpPr>
        <p:spPr>
          <a:xfrm>
            <a:off x="679479" y="1334065"/>
            <a:ext cx="7785042" cy="369332"/>
          </a:xfrm>
          <a:prstGeom prst="rect">
            <a:avLst/>
          </a:prstGeom>
          <a:noFill/>
          <a:ln>
            <a:noFill/>
          </a:ln>
        </p:spPr>
        <p:txBody>
          <a:bodyPr spcFirstLastPara="1" wrap="square" lIns="91425" tIns="45700" rIns="91425" bIns="45700" anchor="ctr"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dirty="0">
                <a:solidFill>
                  <a:schemeClr val="accent1"/>
                </a:solidFill>
                <a:latin typeface="Arial"/>
                <a:ea typeface="Arial"/>
                <a:cs typeface="Arial"/>
                <a:sym typeface="Arial"/>
              </a:rPr>
              <a:t>FICHA DE TRANSLOCACIÓN DE FAUNA SILVESTRE</a:t>
            </a:r>
            <a:endParaRPr sz="1800" b="0" i="0" u="none" strike="noStrike" cap="none" dirty="0">
              <a:solidFill>
                <a:schemeClr val="accent1"/>
              </a:solidFill>
              <a:latin typeface="Arial"/>
              <a:ea typeface="Arial"/>
              <a:cs typeface="Arial"/>
              <a:sym typeface="Arial"/>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2000"/>
              <a:buNone/>
            </a:pPr>
            <a:r>
              <a:rPr lang="en-GB" dirty="0"/>
              <a:t>PROCESOS DEL SISTEMA ACTUAL</a:t>
            </a:r>
            <a:endParaRPr dirty="0">
              <a:solidFill>
                <a:schemeClr val="lt1"/>
              </a:solidFill>
            </a:endParaRPr>
          </a:p>
        </p:txBody>
      </p:sp>
      <p:sp>
        <p:nvSpPr>
          <p:cNvPr id="257" name="Google Shape;257;p22"/>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Clr>
                <a:srgbClr val="000000"/>
              </a:buClr>
              <a:buSzPts val="1400"/>
              <a:buFont typeface="Arial"/>
              <a:buNone/>
            </a:pPr>
            <a:fld id="{00000000-1234-1234-1234-123412341234}" type="slidenum">
              <a:rPr lang="en-GB"/>
              <a:t>9</a:t>
            </a:fld>
            <a:endParaRPr/>
          </a:p>
        </p:txBody>
      </p:sp>
      <p:grpSp>
        <p:nvGrpSpPr>
          <p:cNvPr id="258" name="Google Shape;258;p22"/>
          <p:cNvGrpSpPr/>
          <p:nvPr/>
        </p:nvGrpSpPr>
        <p:grpSpPr>
          <a:xfrm>
            <a:off x="293683" y="574116"/>
            <a:ext cx="309041" cy="403123"/>
            <a:chOff x="590250" y="244200"/>
            <a:chExt cx="407975" cy="532175"/>
          </a:xfrm>
        </p:grpSpPr>
        <p:sp>
          <p:nvSpPr>
            <p:cNvPr id="259" name="Google Shape;259;p22"/>
            <p:cNvSpPr/>
            <p:nvPr/>
          </p:nvSpPr>
          <p:spPr>
            <a:xfrm>
              <a:off x="623125" y="313625"/>
              <a:ext cx="375100" cy="462750"/>
            </a:xfrm>
            <a:custGeom>
              <a:avLst/>
              <a:gdLst/>
              <a:ahLst/>
              <a:cxnLst/>
              <a:rect l="l" t="t" r="r" b="b"/>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22"/>
            <p:cNvSpPr/>
            <p:nvPr/>
          </p:nvSpPr>
          <p:spPr>
            <a:xfrm>
              <a:off x="590250" y="269775"/>
              <a:ext cx="377525" cy="462775"/>
            </a:xfrm>
            <a:custGeom>
              <a:avLst/>
              <a:gdLst/>
              <a:ahLst/>
              <a:cxnLst/>
              <a:rect l="l" t="t" r="r" b="b"/>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22"/>
            <p:cNvSpPr/>
            <p:nvPr/>
          </p:nvSpPr>
          <p:spPr>
            <a:xfrm>
              <a:off x="796650" y="274025"/>
              <a:ext cx="45100" cy="45100"/>
            </a:xfrm>
            <a:custGeom>
              <a:avLst/>
              <a:gdLst/>
              <a:ahLst/>
              <a:cxnLst/>
              <a:rect l="l" t="t" r="r" b="b"/>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22"/>
            <p:cNvSpPr/>
            <p:nvPr/>
          </p:nvSpPr>
          <p:spPr>
            <a:xfrm>
              <a:off x="713850" y="274025"/>
              <a:ext cx="45075" cy="45100"/>
            </a:xfrm>
            <a:custGeom>
              <a:avLst/>
              <a:gdLst/>
              <a:ahLst/>
              <a:cxnLst/>
              <a:rect l="l" t="t" r="r" b="b"/>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 name="Google Shape;263;p22"/>
            <p:cNvSpPr/>
            <p:nvPr/>
          </p:nvSpPr>
          <p:spPr>
            <a:xfrm>
              <a:off x="631050" y="274025"/>
              <a:ext cx="45075" cy="45100"/>
            </a:xfrm>
            <a:custGeom>
              <a:avLst/>
              <a:gdLst/>
              <a:ahLst/>
              <a:cxnLst/>
              <a:rect l="l" t="t" r="r" b="b"/>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4" name="Google Shape;264;p22"/>
            <p:cNvSpPr/>
            <p:nvPr/>
          </p:nvSpPr>
          <p:spPr>
            <a:xfrm>
              <a:off x="649925" y="590050"/>
              <a:ext cx="133975" cy="25"/>
            </a:xfrm>
            <a:custGeom>
              <a:avLst/>
              <a:gdLst/>
              <a:ahLst/>
              <a:cxnLst/>
              <a:rect l="l" t="t" r="r" b="b"/>
              <a:pathLst>
                <a:path w="5359" h="1" fill="none" extrusionOk="0">
                  <a:moveTo>
                    <a:pt x="5358" y="0"/>
                  </a:moveTo>
                  <a:lnTo>
                    <a:pt x="0" y="0"/>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5" name="Google Shape;265;p22"/>
            <p:cNvSpPr/>
            <p:nvPr/>
          </p:nvSpPr>
          <p:spPr>
            <a:xfrm>
              <a:off x="649925" y="5346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6" name="Google Shape;266;p22"/>
            <p:cNvSpPr/>
            <p:nvPr/>
          </p:nvSpPr>
          <p:spPr>
            <a:xfrm>
              <a:off x="649925" y="4798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7" name="Google Shape;267;p22"/>
            <p:cNvSpPr/>
            <p:nvPr/>
          </p:nvSpPr>
          <p:spPr>
            <a:xfrm>
              <a:off x="649925" y="424425"/>
              <a:ext cx="255750" cy="25"/>
            </a:xfrm>
            <a:custGeom>
              <a:avLst/>
              <a:gdLst/>
              <a:ahLst/>
              <a:cxnLst/>
              <a:rect l="l" t="t" r="r" b="b"/>
              <a:pathLst>
                <a:path w="10230" h="1" fill="none" extrusionOk="0">
                  <a:moveTo>
                    <a:pt x="10229" y="1"/>
                  </a:moveTo>
                  <a:lnTo>
                    <a:pt x="0" y="1"/>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 name="Google Shape;268;p22"/>
            <p:cNvSpPr/>
            <p:nvPr/>
          </p:nvSpPr>
          <p:spPr>
            <a:xfrm>
              <a:off x="879475" y="274025"/>
              <a:ext cx="45075" cy="45100"/>
            </a:xfrm>
            <a:custGeom>
              <a:avLst/>
              <a:gdLst/>
              <a:ahLst/>
              <a:cxnLst/>
              <a:rect l="l" t="t" r="r" b="b"/>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9" name="Google Shape;269;p22"/>
            <p:cNvSpPr/>
            <p:nvPr/>
          </p:nvSpPr>
          <p:spPr>
            <a:xfrm>
              <a:off x="654800"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0" name="Google Shape;270;p22"/>
            <p:cNvSpPr/>
            <p:nvPr/>
          </p:nvSpPr>
          <p:spPr>
            <a:xfrm>
              <a:off x="7376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p22"/>
            <p:cNvSpPr/>
            <p:nvPr/>
          </p:nvSpPr>
          <p:spPr>
            <a:xfrm>
              <a:off x="820400" y="244200"/>
              <a:ext cx="25" cy="51175"/>
            </a:xfrm>
            <a:custGeom>
              <a:avLst/>
              <a:gdLst/>
              <a:ahLst/>
              <a:cxnLst/>
              <a:rect l="l" t="t" r="r" b="b"/>
              <a:pathLst>
                <a:path w="1" h="2047" fill="none" extrusionOk="0">
                  <a:moveTo>
                    <a:pt x="1" y="1"/>
                  </a:moveTo>
                  <a:lnTo>
                    <a:pt x="1"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2" name="Google Shape;272;p22"/>
            <p:cNvSpPr/>
            <p:nvPr/>
          </p:nvSpPr>
          <p:spPr>
            <a:xfrm>
              <a:off x="903225" y="244200"/>
              <a:ext cx="25" cy="51175"/>
            </a:xfrm>
            <a:custGeom>
              <a:avLst/>
              <a:gdLst/>
              <a:ahLst/>
              <a:cxnLst/>
              <a:rect l="l" t="t" r="r" b="b"/>
              <a:pathLst>
                <a:path w="1" h="2047" fill="none" extrusionOk="0">
                  <a:moveTo>
                    <a:pt x="0" y="1"/>
                  </a:moveTo>
                  <a:lnTo>
                    <a:pt x="0" y="2046"/>
                  </a:lnTo>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73" name="Google Shape;273;p22" descr="https://scontent.fsrz1-1.fna.fbcdn.net/v/t1.0-1/14724492_978796692229739_438860292888958377_n.jpg?oh=680c8541d1d45d5dd1eb9ec6769f16c5&amp;oe=5ACA1DB9"/>
          <p:cNvPicPr preferRelativeResize="0"/>
          <p:nvPr/>
        </p:nvPicPr>
        <p:blipFill rotWithShape="1">
          <a:blip r:embed="rId3">
            <a:alphaModFix/>
          </a:blip>
          <a:srcRect b="26321"/>
          <a:stretch/>
        </p:blipFill>
        <p:spPr>
          <a:xfrm>
            <a:off x="7813072" y="71236"/>
            <a:ext cx="1184625" cy="872805"/>
          </a:xfrm>
          <a:prstGeom prst="ellipse">
            <a:avLst/>
          </a:prstGeom>
          <a:noFill/>
          <a:ln>
            <a:noFill/>
          </a:ln>
        </p:spPr>
      </p:pic>
      <p:sp>
        <p:nvSpPr>
          <p:cNvPr id="274" name="Google Shape;274;p22"/>
          <p:cNvSpPr/>
          <p:nvPr/>
        </p:nvSpPr>
        <p:spPr>
          <a:xfrm rot="10800000">
            <a:off x="3638692" y="2910006"/>
            <a:ext cx="467212" cy="320556"/>
          </a:xfrm>
          <a:prstGeom prst="rightArrow">
            <a:avLst>
              <a:gd name="adj1" fmla="val 50000"/>
              <a:gd name="adj2" fmla="val 50000"/>
            </a:avLst>
          </a:prstGeom>
          <a:noFill/>
          <a:ln w="25400" cap="flat" cmpd="sng">
            <a:solidFill>
              <a:srgbClr val="3F537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275" name="Google Shape;275;p22"/>
          <p:cNvPicPr preferRelativeResize="0"/>
          <p:nvPr/>
        </p:nvPicPr>
        <p:blipFill rotWithShape="1">
          <a:blip r:embed="rId4">
            <a:alphaModFix/>
          </a:blip>
          <a:srcRect l="14755" r="8645" b="6208"/>
          <a:stretch/>
        </p:blipFill>
        <p:spPr>
          <a:xfrm rot="5400000">
            <a:off x="518421" y="2324025"/>
            <a:ext cx="2942560" cy="2214074"/>
          </a:xfrm>
          <a:prstGeom prst="rect">
            <a:avLst/>
          </a:prstGeom>
          <a:noFill/>
          <a:ln>
            <a:noFill/>
          </a:ln>
          <a:effectLst>
            <a:outerShdw blurRad="292100" dist="139700" dir="2700000" algn="tl" rotWithShape="0">
              <a:srgbClr val="333333">
                <a:alpha val="63921"/>
              </a:srgbClr>
            </a:outerShdw>
          </a:effectLst>
        </p:spPr>
      </p:pic>
      <p:pic>
        <p:nvPicPr>
          <p:cNvPr id="276" name="Google Shape;276;p22" descr="Mono muerto"/>
          <p:cNvPicPr preferRelativeResize="0"/>
          <p:nvPr/>
        </p:nvPicPr>
        <p:blipFill rotWithShape="1">
          <a:blip r:embed="rId5">
            <a:alphaModFix/>
          </a:blip>
          <a:srcRect r="9898"/>
          <a:stretch/>
        </p:blipFill>
        <p:spPr>
          <a:xfrm>
            <a:off x="4572000" y="2023540"/>
            <a:ext cx="3689336" cy="2199806"/>
          </a:xfrm>
          <a:prstGeom prst="rect">
            <a:avLst/>
          </a:prstGeom>
          <a:noFill/>
          <a:ln>
            <a:noFill/>
          </a:ln>
          <a:effectLst>
            <a:outerShdw blurRad="292100" dist="139700" dir="2700000" algn="tl" rotWithShape="0">
              <a:srgbClr val="333333">
                <a:alpha val="63921"/>
              </a:srgbClr>
            </a:outerShdw>
          </a:effectLst>
        </p:spPr>
      </p:pic>
      <p:sp>
        <p:nvSpPr>
          <p:cNvPr id="277" name="Google Shape;277;p22"/>
          <p:cNvSpPr/>
          <p:nvPr/>
        </p:nvSpPr>
        <p:spPr>
          <a:xfrm>
            <a:off x="529843" y="1343148"/>
            <a:ext cx="749436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800"/>
              <a:buFont typeface="Arial"/>
              <a:buNone/>
            </a:pPr>
            <a:r>
              <a:rPr lang="en-GB" sz="1800" b="0" i="0" u="none" strike="noStrike" cap="none">
                <a:solidFill>
                  <a:schemeClr val="accent1"/>
                </a:solidFill>
                <a:latin typeface="Arial"/>
                <a:ea typeface="Arial"/>
                <a:cs typeface="Arial"/>
                <a:sym typeface="Arial"/>
              </a:rPr>
              <a:t>FICHA DE DECESO</a:t>
            </a:r>
            <a:endParaRPr sz="1400" b="0" i="0" u="none" strike="noStrike" cap="none">
              <a:solidFill>
                <a:srgbClr val="000000"/>
              </a:solidFill>
              <a:latin typeface="Arial"/>
              <a:ea typeface="Arial"/>
              <a:cs typeface="Arial"/>
              <a:sym typeface="Arial"/>
            </a:endParaRPr>
          </a:p>
        </p:txBody>
      </p:sp>
    </p:spTree>
  </p:cSld>
  <p:clrMapOvr>
    <a:masterClrMapping/>
  </p:clrMapOvr>
  <p:transition spd="slow">
    <p:push/>
  </p:transition>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1054</TotalTime>
  <Words>2232</Words>
  <Application>Microsoft Office PowerPoint</Application>
  <PresentationFormat>Presentación en pantalla (16:9)</PresentationFormat>
  <Paragraphs>494</Paragraphs>
  <Slides>64</Slides>
  <Notes>42</Notes>
  <HiddenSlides>24</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64</vt:i4>
      </vt:variant>
    </vt:vector>
  </HeadingPairs>
  <TitlesOfParts>
    <vt:vector size="72" baseType="lpstr">
      <vt:lpstr>Arial</vt:lpstr>
      <vt:lpstr>Arvo</vt:lpstr>
      <vt:lpstr>Overlock</vt:lpstr>
      <vt:lpstr>Roboto Condensed</vt:lpstr>
      <vt:lpstr>Berlin Sans FB Demi</vt:lpstr>
      <vt:lpstr>Roboto Condensed Light</vt:lpstr>
      <vt:lpstr>Times New Roman</vt:lpstr>
      <vt:lpstr>Salerio template</vt:lpstr>
      <vt:lpstr>APLICACIÓN MULTIPLATAFORMA DE SEGUIMIENTO PARA LOS ANIMALES SILVESTRES DEL CENTRO DE EDUCACION AMBIENTAL DE LA GOBERNACIÓN</vt:lpstr>
      <vt:lpstr>INTRODUCCIÓN</vt:lpstr>
      <vt:lpstr>PLANTEAMIENTO DEL PROBLEMA</vt:lpstr>
      <vt:lpstr>PROCESOS DEL SISTEMA ACTUAL</vt:lpstr>
      <vt:lpstr>PROCESOS DEL SISTEMA ACTUAL</vt:lpstr>
      <vt:lpstr>PROCESOS DEL SISTEMA ACTUAL</vt:lpstr>
      <vt:lpstr>PROCESOS DEL SISTEMA ACTUAL</vt:lpstr>
      <vt:lpstr>PROCESOS DEL SISTEMA ACTUAL</vt:lpstr>
      <vt:lpstr>PROCESOS DEL SISTEMA ACTUAL</vt:lpstr>
      <vt:lpstr>PROCESOS DEL SISTEMA ACTUAL</vt:lpstr>
      <vt:lpstr>FORMULACIÓN DEL PROBLEMA</vt:lpstr>
      <vt:lpstr>OBJETIVOS</vt:lpstr>
      <vt:lpstr>JUSTIFICACION</vt:lpstr>
      <vt:lpstr>METODOLOGÍA</vt:lpstr>
      <vt:lpstr>MARCO TEÓRICO REFERENCIAL</vt:lpstr>
      <vt:lpstr>MARCO TEÓRICO CONCEPTUAL</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PROPUESTA DE INNOVACIÓN O SOLUCIÓN DE PROBLEMA </vt:lpstr>
      <vt:lpstr>PROPUESTA DE INNOVACIÓN O SOLUCIÓN DE PROBLEMA </vt:lpstr>
      <vt:lpstr>PROPUESTA DE INNOVACIÓN O SOLUCIÓN DE PROBLEMA </vt:lpstr>
      <vt:lpstr>CRONOGRAMA DE ACTIVIDADES</vt:lpstr>
      <vt:lpstr>LISTADO DE NECESIDADES Y CARACTERÍSTICAS</vt:lpstr>
      <vt:lpstr>LISTADO DE NECESIDADES Y CARACTERÍSTICAS</vt:lpstr>
      <vt:lpstr>ALCANCE DEL SISTEMA (ENTRADA, PROCESO Y SALIDA)</vt:lpstr>
      <vt:lpstr>IDENTIFICACIÓN Y DESCRIPCIÓN GENERAL DE LOS ACTORES</vt:lpstr>
      <vt:lpstr>TABLA GENERAL PARA CASOS DE USO</vt:lpstr>
      <vt:lpstr>TABLA GENERAL PARA CASOS DE USO</vt:lpstr>
      <vt:lpstr>TABLA GENERAL PARA CASOS DE USO</vt:lpstr>
      <vt:lpstr>REQUISITOS FUNCIONALES</vt:lpstr>
      <vt:lpstr>REQUISITOS FUNCIONALES</vt:lpstr>
      <vt:lpstr>REQUISITOS NO FUNCIONALES</vt:lpstr>
      <vt:lpstr>REQUISITOS NO FUNCIONALES</vt:lpstr>
      <vt:lpstr>DIAGRAMAS DE LOS CASOS DE USO</vt:lpstr>
      <vt:lpstr>DIAGRAMAS DE SECUENCIAS</vt:lpstr>
      <vt:lpstr>DISEÑO DEL SISTEMA: DIAGRAMA DE CLASES</vt:lpstr>
      <vt:lpstr>DISEÑO DE BASE DE DATO CONCEPTUAL</vt:lpstr>
      <vt:lpstr>DISEÑO DE BASE DE DATOS FÍSICO</vt:lpstr>
      <vt:lpstr>HERRAMIENTAS DE DESARROLLO</vt:lpstr>
      <vt:lpstr>IMPLEMENTACIÓN DEL SISTEMA</vt:lpstr>
      <vt:lpstr>IMPLEMENTACIÓN DEL SISTEMA</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APLICACIÓN WEB DE SEGUIMIENTO CLÍNICO PARA LOS ANIMALES SILVESTRES DEL CENTRO DE ATENCIÓN Y DERIVACIÓN DEL CEA, GESTIÓN 2022</dc:title>
  <cp:lastModifiedBy>Ludwing Armijo Saavedra</cp:lastModifiedBy>
  <cp:revision>33</cp:revision>
  <dcterms:modified xsi:type="dcterms:W3CDTF">2022-06-24T18:37:45Z</dcterms:modified>
</cp:coreProperties>
</file>